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313" r:id="rId6"/>
    <p:sldId id="314" r:id="rId7"/>
    <p:sldId id="322" r:id="rId8"/>
    <p:sldId id="358" r:id="rId9"/>
    <p:sldId id="316" r:id="rId10"/>
    <p:sldId id="315" r:id="rId11"/>
    <p:sldId id="334" r:id="rId12"/>
    <p:sldId id="335" r:id="rId13"/>
    <p:sldId id="357" r:id="rId14"/>
    <p:sldId id="319" r:id="rId15"/>
    <p:sldId id="321" r:id="rId16"/>
    <p:sldId id="325" r:id="rId17"/>
    <p:sldId id="320" r:id="rId18"/>
    <p:sldId id="326" r:id="rId19"/>
    <p:sldId id="328" r:id="rId20"/>
    <p:sldId id="329" r:id="rId21"/>
    <p:sldId id="330" r:id="rId22"/>
    <p:sldId id="331" r:id="rId23"/>
    <p:sldId id="333" r:id="rId24"/>
    <p:sldId id="332" r:id="rId25"/>
    <p:sldId id="327" r:id="rId26"/>
    <p:sldId id="323" r:id="rId27"/>
    <p:sldId id="324" r:id="rId28"/>
    <p:sldId id="337" r:id="rId29"/>
    <p:sldId id="336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52" r:id="rId40"/>
    <p:sldId id="353" r:id="rId41"/>
    <p:sldId id="348" r:id="rId42"/>
    <p:sldId id="347" r:id="rId43"/>
    <p:sldId id="349" r:id="rId44"/>
    <p:sldId id="350" r:id="rId45"/>
    <p:sldId id="351" r:id="rId46"/>
    <p:sldId id="354" r:id="rId47"/>
    <p:sldId id="355" r:id="rId48"/>
    <p:sldId id="356" r:id="rId49"/>
    <p:sldId id="259" r:id="rId5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창욱" initials="문창" lastIdx="1" clrIdx="0">
    <p:extLst>
      <p:ext uri="{19B8F6BF-5375-455C-9EA6-DF929625EA0E}">
        <p15:presenceInfo xmlns:p15="http://schemas.microsoft.com/office/powerpoint/2012/main" userId="e83dcddc5ce7403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EB7"/>
    <a:srgbClr val="039ABD"/>
    <a:srgbClr val="C2F1FE"/>
    <a:srgbClr val="02576C"/>
    <a:srgbClr val="FDBB63"/>
    <a:srgbClr val="D9D7D6"/>
    <a:srgbClr val="6C6B71"/>
    <a:srgbClr val="F5DDBD"/>
    <a:srgbClr val="2E849F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49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55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7:04:17.28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1,'517'14,"-221"27,-203-29,0-5,157-6,-109-3,539 2,-389 25,-46-1,452-21,-371-5,2137 2,-2442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43.65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1 129,'135'-3,"173"-26,127-54,-398 77,0 2,0 1,0 2,38 5,8-2,1609-2,-1666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44.4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 0,'-4'0,"-1"4,-1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48.9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8451 1,'-270'12,"-16"1,-477-14,721 3,-50 9,-30 1,-568-10,335-4,-5450 2,5779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52.1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1,'1579'0,"-1558"0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55.1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52,'142'2,"150"-5,-194-8,31-2,36 0,21 0,2758 14,-2917-1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57.9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1 123,'26'-1,"-1"-2,47-11,-3 1,48 2,203 6,-9 3,-138-22,-114 14,79-5,38 3,44-1,1011 14,-1196 1,0 2,67 15,-66-11,0-1,59 3,395-10,-217-1,-248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8:00.3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26,'1279'0,"-1093"-12,5-1,1928 14,-2100 0,-1 1,33 7,-31-4,0-2,23 2,-32-4,0-1,-1 2,1 0,9 3,-4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8:03.1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27,'371'-15,"210"3,-356 15,2570-3,-2781 0,0 1,-1 1,20 4,-12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8:06.82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0,'2713'0,"-2692"0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7:04:23.1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1,'842'15,"-23"-3,-563-13,-87 13,-19 0,783-10,-477-4,2812 2,-3067 13,15-1,2915-15,-1633 6,-613-3,-864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7:04:26.0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0,'56'3,"0"2,56 13,38 4,122-19,-144-5,-81 2,0 1,74 14,-65-8,-1-2,1-2,64-6,-14 1,-83 2,0 1,1 1,39 9,-38-6,0-2,0-1,36-1,-39-1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7:04:29.5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1,'336'12,"2"1,1680-14,-1990 2,51 10,-3-1,33 3,-59-6,61 1,1085-9,-1174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22.1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1,'3833'0,"-3476"24,-93-2,230-18,-286-5,-187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26.3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12150 0,'-779'0,"635"12,14 0,-14-9,-297 18,-137 4,380-23,-248 36,18-2,-292-34,337-5,-1183 3,1532-1,-60-11,4-1,-107-7,-212-10,-3147 32,3538-3,1-1,-34-8,32 6,-1 0,-25 0,-562 2,293 4,222 0,-106-4,123-10,50 7,-45-3,-166 9,210-1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31.7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1 127,'1341'0,"-1014"13,22-1,2642-14,-1607 4,-1365-4,0 1,-1-2,22-6,10-1,-20 5,23-4,78-3,104-12,-19 1,-103 20,154-11,-154 6,60-8,-112 8,1 4,107 4,-60 3,1065-3,-945 12,13 1,37-11,-196 3,110 21,-116-16,0-3,146-7,-95-2,1045 2,-1156 0,-1 1,1 0,-1 1,1 1,30 9,-22-2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37.06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12297 51,'-486'0,"443"2,-1 3,-47 10,52-8,-64 7,67-11,1 2,0 1,0 2,-36 13,44-12,0 0,-1-2,0-1,0-2,-34 2,-147-7,87-2,-1584 3,1666-2,0-2,-68-15,-1-1,61 16,-83 4,-12-2,74-9,52 7,0 0,-27-1,34 5,-20 0,0-2,0-1,-48-11,46 6,0 0,0 3,0 0,-36 1,-495 5,531-3,-59-10,18 1,29 6,-217-15,-1755 21,1992 0,-1 2,-26 5,-35 4,-66 0,-72 2,-324-15,517 2,-51 10,-12 1,-113-13,-32 3,169 10,50-8,-36 3,-394-4,230-5,178 0,0-3,-62-13,62 9,0 2,-66-2,-409 10,498-2,-1-1,-31-7,28 4,-35-2,-211 7,-22-1,198-11,62 6,-51-1,-294 8,343-1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7-10T09:07:41.59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1 103,'714'-16,"-352"-14,99 23,-277 10,870-30,-439 2,1 26,-227 1,2000-2,-2246 12,-16 0,127-13,74 3,-286 2,63 16,-61-11,48 4,25 0,82 3,-157-14,44 8,20 1,417-8,-268-6,2705 3,-2939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6CC40-3DC8-4135-9C43-10E01ABD19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631D1BE-48E1-4632-8BED-11B0071C5C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43EE3-54C6-4E98-84BE-427344645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A8C102-21CB-46B8-A941-6EABFB163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71E70D-0D11-47F3-B6BB-3D796C652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474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ACD47-25E0-47A2-8DC4-7586D6E9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DB4EC17-0867-40CB-985A-D563501CC5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EB0F20-FF77-4784-8CAF-B6344326A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BDAF78-BCD1-4FD6-8FB3-3850DBD94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ED8ACC-397A-46BA-BEDF-B37BD1A8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335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5B038DF-F9DC-4A97-AF7F-B31EFDFAAA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21F930-DAA9-47FE-921F-33C4191CD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DB3DAF-BB4F-4CF2-91F5-14F9E3A75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E4121A-6F6C-4BD0-AFB2-20FF2B63F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563673-21E1-4CCA-BFA4-D20BB204A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442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57370E-3E90-455A-8474-91E433A8D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09A8AA-80F6-40BD-81AF-A59CCD3C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41563-E576-4CB3-90BB-AC612A77E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02B73C-2D7E-4593-8D89-5E42953B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26C035-3640-449E-B86D-E92EFA771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806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B2613-99E8-463E-AE32-4D6E34CA0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19A5DC-B7CA-46D1-B830-EF004ABDAA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79ADF8-0EC6-448B-A163-B4F38EC9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8925E-5BB0-4224-84BC-A28CDD7D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AC82B-7EF0-4A94-ABD0-795BCDC99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722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BBCBA-2239-48DE-BF29-783E5F43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B5B2A9-43FB-4FB5-A683-0AE505AB55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456BA3-1D2B-4F44-8D73-A38936A94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4AD19-F5F6-497F-A4BB-3ED6C9E18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7D075D-437E-4887-8380-75D310AC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B0A8A3-DDFE-44C6-A25E-2C33FCC75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42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0B4D13-3552-4854-A8FA-4E16928C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57DCBD-DC71-4142-8BCC-2D7B11A62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5ED62F-DF36-48AA-BA96-840F0BB7A0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0C7526B-9713-446F-A117-17E2F1C64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870773B-9A81-408C-9928-4ECEF300A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BD3D292-859B-4030-B8A0-368C7E360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1FF3BC-559F-4917-93B1-DFAE5099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DC888E0-EB81-47F2-BDC6-1D8C26739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4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6FA5F1-AD26-41C3-8D2B-C82864F4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E67F5-B8D0-47ED-99D0-3C17E650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52BE80-F327-4437-B8AA-278C9411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D1738F-5B98-4F85-A7A2-BF45D3B7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8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62516C-8712-4367-A7C0-C4A2000A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6B2C9E-E5C1-47C3-BC9A-77C01FD1E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45D94F-A532-4E17-A58D-7F549B79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16169D-D0ED-40F3-8F0C-339A099FA430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971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07D48-B175-4627-B13F-2B1D42F6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C0A2B2-9C04-43C7-8935-4B3BC0231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8D1692-04F4-48B0-A631-731A6D15DD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03BC75-346C-42B4-B7F8-0616AA3D9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199AC8-1CE6-4F36-A7D8-4DD1C90F1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D60830-19B7-4C46-9096-B2981B22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469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A9C75C-43E3-439A-B073-5BD82C487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73701-9315-4E58-9D6D-48682990C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25B6E6-41F0-4AA4-9DAC-24B3F8015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F92B7-FA82-4883-A2F7-10C41B370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E5F1E2-5695-48AD-B9D6-8CECD93DB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F0E2E8-8221-4CC1-8A31-07A30A738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935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58C61F-C343-4940-9701-CE7891323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E92F13-8BCD-4224-8BC4-E665407A0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104FFA-8AEA-42AD-BB3B-CB3AFF5DC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745284-18F9-4968-BC8B-3D7C9AED7E57}" type="datetimeFigureOut">
              <a:rPr lang="ko-KR" altLang="en-US" smtClean="0"/>
              <a:t>2022-07-10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8BAAFE-3A8C-4CF4-AD37-182FD7816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C71AFE-D340-435C-9123-BC14E8E943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9FB30-2AF9-4E1C-9B9E-78D0C3C8A0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2354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customXml" Target="../ink/ink10.xml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" Type="http://schemas.openxmlformats.org/officeDocument/2006/relationships/customXml" Target="../ink/ink5.xml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27.png"/><Relationship Id="rId17" Type="http://schemas.openxmlformats.org/officeDocument/2006/relationships/customXml" Target="../ink/ink12.xml"/><Relationship Id="rId25" Type="http://schemas.openxmlformats.org/officeDocument/2006/relationships/customXml" Target="../ink/ink16.xml"/><Relationship Id="rId2" Type="http://schemas.openxmlformats.org/officeDocument/2006/relationships/image" Target="../media/image22.png"/><Relationship Id="rId16" Type="http://schemas.openxmlformats.org/officeDocument/2006/relationships/image" Target="../media/image29.png"/><Relationship Id="rId20" Type="http://schemas.openxmlformats.org/officeDocument/2006/relationships/image" Target="../media/image31.png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customXml" Target="../ink/ink9.xml"/><Relationship Id="rId24" Type="http://schemas.openxmlformats.org/officeDocument/2006/relationships/image" Target="../media/image33.png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customXml" Target="../ink/ink15.xml"/><Relationship Id="rId28" Type="http://schemas.openxmlformats.org/officeDocument/2006/relationships/image" Target="../media/image35.png"/><Relationship Id="rId10" Type="http://schemas.openxmlformats.org/officeDocument/2006/relationships/image" Target="../media/image26.png"/><Relationship Id="rId19" Type="http://schemas.openxmlformats.org/officeDocument/2006/relationships/customXml" Target="../ink/ink13.xml"/><Relationship Id="rId4" Type="http://schemas.openxmlformats.org/officeDocument/2006/relationships/image" Target="../media/image23.png"/><Relationship Id="rId9" Type="http://schemas.openxmlformats.org/officeDocument/2006/relationships/customXml" Target="../ink/ink8.xml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17.xml"/><Relationship Id="rId30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EF762-759F-44DF-847E-B9B4C60965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C30749-8F18-4410-8EFB-5E5342F70C2B}"/>
              </a:ext>
            </a:extLst>
          </p:cNvPr>
          <p:cNvSpPr txBox="1"/>
          <p:nvPr/>
        </p:nvSpPr>
        <p:spPr>
          <a:xfrm>
            <a:off x="950489" y="1291345"/>
            <a:ext cx="1029102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Forensic Drive</a:t>
            </a:r>
            <a:endParaRPr lang="ko-KR" altLang="en-US" sz="115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CDA29-88B9-493F-9A9E-0693420C764B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</a:rPr>
              <a:t> </a:t>
            </a:r>
            <a:r>
              <a:rPr lang="en-US" altLang="ko-KR" sz="900" dirty="0">
                <a:solidFill>
                  <a:schemeClr val="bg1"/>
                </a:solidFill>
              </a:rPr>
              <a:t>PowerPoint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69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8037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스테가노그래피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64DA0D7-8601-64C5-12B4-054FC9B9EF79}"/>
              </a:ext>
            </a:extLst>
          </p:cNvPr>
          <p:cNvSpPr/>
          <p:nvPr/>
        </p:nvSpPr>
        <p:spPr>
          <a:xfrm>
            <a:off x="1615734" y="1786631"/>
            <a:ext cx="1651247" cy="164236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Stegano</a:t>
            </a:r>
            <a:endParaRPr lang="en-US" altLang="ko-KR" dirty="0"/>
          </a:p>
          <a:p>
            <a:pPr algn="ctr"/>
            <a:r>
              <a:rPr lang="en-US" altLang="ko-KR" dirty="0"/>
              <a:t>=</a:t>
            </a:r>
          </a:p>
          <a:p>
            <a:pPr algn="ctr"/>
            <a:r>
              <a:rPr lang="ko-KR" altLang="en-US" dirty="0"/>
              <a:t>감춰진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FF38BF7-D02D-646A-80CB-37D2239FF296}"/>
              </a:ext>
            </a:extLst>
          </p:cNvPr>
          <p:cNvSpPr/>
          <p:nvPr/>
        </p:nvSpPr>
        <p:spPr>
          <a:xfrm>
            <a:off x="5345835" y="1786631"/>
            <a:ext cx="1651247" cy="164236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Graphy</a:t>
            </a:r>
            <a:endParaRPr lang="en-US" altLang="ko-KR" dirty="0"/>
          </a:p>
          <a:p>
            <a:pPr algn="ctr"/>
            <a:r>
              <a:rPr lang="en-US" altLang="ko-KR" dirty="0"/>
              <a:t>=</a:t>
            </a:r>
          </a:p>
          <a:p>
            <a:pPr algn="ctr"/>
            <a:r>
              <a:rPr lang="ko-KR" altLang="en-US" dirty="0"/>
              <a:t>글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24B753E-6820-7D1D-D6A8-52DDCD2025C0}"/>
              </a:ext>
            </a:extLst>
          </p:cNvPr>
          <p:cNvSpPr/>
          <p:nvPr/>
        </p:nvSpPr>
        <p:spPr>
          <a:xfrm>
            <a:off x="8114189" y="1902041"/>
            <a:ext cx="2308194" cy="152695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SteganoGraphy</a:t>
            </a:r>
            <a:endParaRPr lang="en-US" altLang="ko-KR" dirty="0"/>
          </a:p>
          <a:p>
            <a:pPr algn="ctr"/>
            <a:r>
              <a:rPr lang="en-US" altLang="ko-KR" dirty="0"/>
              <a:t>=</a:t>
            </a:r>
          </a:p>
          <a:p>
            <a:pPr algn="ctr"/>
            <a:r>
              <a:rPr lang="ko-KR" altLang="en-US" dirty="0"/>
              <a:t>감춰진 글</a:t>
            </a: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68F44A1C-3396-A9C3-A4ED-3D8FFEE5B3A7}"/>
              </a:ext>
            </a:extLst>
          </p:cNvPr>
          <p:cNvSpPr/>
          <p:nvPr/>
        </p:nvSpPr>
        <p:spPr>
          <a:xfrm>
            <a:off x="3716043" y="2159493"/>
            <a:ext cx="1180730" cy="1180730"/>
          </a:xfrm>
          <a:prstGeom prst="plus">
            <a:avLst>
              <a:gd name="adj" fmla="val 42293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EFC1D7-C299-2349-03C8-72E6AC13BC7F}"/>
              </a:ext>
            </a:extLst>
          </p:cNvPr>
          <p:cNvSpPr/>
          <p:nvPr/>
        </p:nvSpPr>
        <p:spPr>
          <a:xfrm>
            <a:off x="7204967" y="2294878"/>
            <a:ext cx="701336" cy="210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B805DAD-AC99-9BB2-F602-99BF0142D878}"/>
              </a:ext>
            </a:extLst>
          </p:cNvPr>
          <p:cNvSpPr/>
          <p:nvPr/>
        </p:nvSpPr>
        <p:spPr>
          <a:xfrm>
            <a:off x="7204967" y="2749858"/>
            <a:ext cx="701336" cy="2108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0400336-A50D-0573-3CBF-4B95DB8D12B3}"/>
              </a:ext>
            </a:extLst>
          </p:cNvPr>
          <p:cNvSpPr/>
          <p:nvPr/>
        </p:nvSpPr>
        <p:spPr>
          <a:xfrm>
            <a:off x="1526958" y="4188942"/>
            <a:ext cx="9173591" cy="15269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전달하려는 기밀 정보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메시지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또는 비디오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다른 파일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메시지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이미지 또는 비디오 안에 숨기는 심층 암호 기술이다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29524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9" grpId="0" animBg="1"/>
      <p:bldP spid="11" grpId="0" animBg="1"/>
      <p:bldP spid="14" grpId="0" animBg="1"/>
      <p:bldP spid="18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8037"/>
            <a:ext cx="6324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과거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스테가노그래피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예시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715D45-C37D-FDAF-1106-F6AC9F154573}"/>
              </a:ext>
            </a:extLst>
          </p:cNvPr>
          <p:cNvSpPr/>
          <p:nvPr/>
        </p:nvSpPr>
        <p:spPr>
          <a:xfrm>
            <a:off x="1426336" y="1638577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고대 그리스</a:t>
            </a:r>
            <a:r>
              <a:rPr lang="en-US" altLang="ko-KR" dirty="0"/>
              <a:t>, </a:t>
            </a:r>
            <a:r>
              <a:rPr lang="ko-KR" altLang="en-US" dirty="0"/>
              <a:t>기원전 </a:t>
            </a:r>
            <a:r>
              <a:rPr lang="en-US" altLang="ko-KR" dirty="0"/>
              <a:t>5</a:t>
            </a:r>
            <a:r>
              <a:rPr lang="ko-KR" altLang="en-US" dirty="0"/>
              <a:t>세기 </a:t>
            </a:r>
            <a:endParaRPr lang="en-US" altLang="ko-KR" dirty="0"/>
          </a:p>
          <a:p>
            <a:pPr algn="ctr"/>
            <a:r>
              <a:rPr lang="ko-KR" altLang="en-US" dirty="0"/>
              <a:t>그리스의 왕은 페르시아 왕에게 인질로 붙잡힌다</a:t>
            </a:r>
            <a:r>
              <a:rPr lang="en-US" altLang="ko-KR" dirty="0"/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238DBA-F306-AB17-1024-E41DE253458E}"/>
              </a:ext>
            </a:extLst>
          </p:cNvPr>
          <p:cNvSpPr/>
          <p:nvPr/>
        </p:nvSpPr>
        <p:spPr>
          <a:xfrm>
            <a:off x="1426336" y="3149406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그리스의 왕은 양아들에게 밀서를 전달하기 위해</a:t>
            </a:r>
            <a:endParaRPr lang="en-US" altLang="ko-KR" dirty="0"/>
          </a:p>
          <a:p>
            <a:pPr algn="ctr"/>
            <a:r>
              <a:rPr lang="ko-KR" altLang="en-US" dirty="0"/>
              <a:t>노예의 머리를 밀고 머리에 메시지를 문신으로 새겼다</a:t>
            </a:r>
            <a:r>
              <a:rPr lang="en-US" altLang="ko-KR" dirty="0"/>
              <a:t>.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E86F28F-7456-7F2A-75F2-9009AE4401D8}"/>
              </a:ext>
            </a:extLst>
          </p:cNvPr>
          <p:cNvSpPr/>
          <p:nvPr/>
        </p:nvSpPr>
        <p:spPr>
          <a:xfrm>
            <a:off x="1426336" y="4615492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노예의 머리가 다 </a:t>
            </a:r>
            <a:r>
              <a:rPr lang="ko-KR" altLang="en-US" dirty="0" err="1"/>
              <a:t>자랐을때</a:t>
            </a:r>
            <a:r>
              <a:rPr lang="en-US" altLang="ko-KR" dirty="0"/>
              <a:t>,</a:t>
            </a:r>
            <a:r>
              <a:rPr lang="ko-KR" altLang="en-US" dirty="0"/>
              <a:t> 노예를 양아들에게 보냈고</a:t>
            </a:r>
            <a:endParaRPr lang="en-US" altLang="ko-KR" dirty="0"/>
          </a:p>
          <a:p>
            <a:pPr algn="ctr"/>
            <a:r>
              <a:rPr lang="ko-KR" altLang="en-US" dirty="0"/>
              <a:t>그 후</a:t>
            </a:r>
            <a:r>
              <a:rPr lang="en-US" altLang="ko-KR" dirty="0"/>
              <a:t> </a:t>
            </a:r>
            <a:r>
              <a:rPr lang="ko-KR" altLang="en-US" dirty="0"/>
              <a:t>양아들은 노예의 머리를 밀어 밀서를 확인하였다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0701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8037"/>
            <a:ext cx="6324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현대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스테가노그래피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예시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715D45-C37D-FDAF-1106-F6AC9F154573}"/>
              </a:ext>
            </a:extLst>
          </p:cNvPr>
          <p:cNvSpPr/>
          <p:nvPr/>
        </p:nvSpPr>
        <p:spPr>
          <a:xfrm>
            <a:off x="1426332" y="3742211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2001</a:t>
            </a:r>
            <a:r>
              <a:rPr lang="ko-KR" altLang="en-US" dirty="0"/>
              <a:t>년 </a:t>
            </a:r>
            <a:r>
              <a:rPr lang="en-US" altLang="ko-KR" dirty="0"/>
              <a:t>9.11 </a:t>
            </a:r>
            <a:r>
              <a:rPr lang="ko-KR" altLang="en-US" dirty="0"/>
              <a:t>테러 당시 오사마 </a:t>
            </a:r>
            <a:r>
              <a:rPr lang="ko-KR" altLang="en-US" dirty="0" err="1"/>
              <a:t>빈라덴은</a:t>
            </a:r>
            <a:endParaRPr lang="en-US" altLang="ko-KR" dirty="0"/>
          </a:p>
          <a:p>
            <a:pPr algn="ctr"/>
            <a:r>
              <a:rPr lang="en-US" altLang="ko-KR" dirty="0"/>
              <a:t>‘ </a:t>
            </a:r>
            <a:r>
              <a:rPr lang="ko-KR" altLang="en-US" dirty="0"/>
              <a:t>모나리자 사진</a:t>
            </a:r>
            <a:r>
              <a:rPr lang="en-US" altLang="ko-KR" dirty="0"/>
              <a:t>‘ </a:t>
            </a:r>
            <a:r>
              <a:rPr lang="ko-KR" altLang="en-US" dirty="0"/>
              <a:t>에 비행기 도면을 숨겨 하부 조직원들에게</a:t>
            </a:r>
            <a:endParaRPr lang="en-US" altLang="ko-KR" dirty="0"/>
          </a:p>
          <a:p>
            <a:pPr algn="ctr"/>
            <a:r>
              <a:rPr lang="ko-KR" altLang="en-US" dirty="0"/>
              <a:t>메일로 전송하였다</a:t>
            </a:r>
            <a:r>
              <a:rPr lang="en-US" altLang="ko-KR" dirty="0"/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238DBA-F306-AB17-1024-E41DE253458E}"/>
              </a:ext>
            </a:extLst>
          </p:cNvPr>
          <p:cNvSpPr/>
          <p:nvPr/>
        </p:nvSpPr>
        <p:spPr>
          <a:xfrm>
            <a:off x="1426332" y="2015378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2001</a:t>
            </a:r>
            <a:r>
              <a:rPr lang="ko-KR" altLang="en-US" dirty="0"/>
              <a:t>년 </a:t>
            </a:r>
            <a:r>
              <a:rPr lang="en-US" altLang="ko-KR" dirty="0"/>
              <a:t>9.11</a:t>
            </a:r>
            <a:r>
              <a:rPr lang="ko-KR" altLang="en-US" dirty="0"/>
              <a:t>테러 당시 미국은 세계에서 가장 정교한 감시시스템으로 </a:t>
            </a:r>
            <a:endParaRPr lang="en-US" altLang="ko-KR" dirty="0"/>
          </a:p>
          <a:p>
            <a:pPr algn="ctr"/>
            <a:r>
              <a:rPr lang="ko-KR" altLang="en-US" dirty="0"/>
              <a:t>테러 혐의자들을 감시하고 있었지만</a:t>
            </a:r>
            <a:r>
              <a:rPr lang="en-US" altLang="ko-KR" dirty="0"/>
              <a:t>, </a:t>
            </a:r>
            <a:r>
              <a:rPr lang="ko-KR" altLang="en-US" dirty="0"/>
              <a:t>테러를 막지 못하였다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0571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8037"/>
            <a:ext cx="6324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현대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스테가노그래피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 예시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F715D45-C37D-FDAF-1106-F6AC9F154573}"/>
              </a:ext>
            </a:extLst>
          </p:cNvPr>
          <p:cNvSpPr/>
          <p:nvPr/>
        </p:nvSpPr>
        <p:spPr>
          <a:xfrm>
            <a:off x="1426332" y="3742211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스테가노그래피</a:t>
            </a:r>
            <a:r>
              <a:rPr lang="ko-KR" altLang="en-US" dirty="0"/>
              <a:t> 기술은 구현하기 쉬운 반면 탐지하기가 어렵기 때문에</a:t>
            </a:r>
            <a:endParaRPr lang="en-US" altLang="ko-KR" dirty="0"/>
          </a:p>
          <a:p>
            <a:pPr algn="ctr"/>
            <a:r>
              <a:rPr lang="ko-KR" altLang="en-US" dirty="0"/>
              <a:t>해커들에게 사랑받는 기술 중 하나이다</a:t>
            </a:r>
            <a:r>
              <a:rPr lang="en-US" altLang="ko-KR" dirty="0"/>
              <a:t>.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6238DBA-F306-AB17-1024-E41DE253458E}"/>
              </a:ext>
            </a:extLst>
          </p:cNvPr>
          <p:cNvSpPr/>
          <p:nvPr/>
        </p:nvSpPr>
        <p:spPr>
          <a:xfrm>
            <a:off x="1426332" y="2015378"/>
            <a:ext cx="9339309" cy="11004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Malware(</a:t>
            </a:r>
            <a:r>
              <a:rPr lang="ko-KR" altLang="en-US" dirty="0"/>
              <a:t>악성코드</a:t>
            </a:r>
            <a:r>
              <a:rPr lang="en-US" altLang="ko-KR" dirty="0"/>
              <a:t>)</a:t>
            </a:r>
            <a:r>
              <a:rPr lang="ko-KR" altLang="en-US" dirty="0"/>
              <a:t>에서 </a:t>
            </a:r>
            <a:r>
              <a:rPr lang="ko-KR" altLang="en-US" dirty="0" err="1"/>
              <a:t>스테가노그래피를</a:t>
            </a:r>
            <a:r>
              <a:rPr lang="ko-KR" altLang="en-US" dirty="0"/>
              <a:t> 사용하는 목적은</a:t>
            </a:r>
            <a:endParaRPr lang="en-US" altLang="ko-KR" dirty="0"/>
          </a:p>
          <a:p>
            <a:pPr algn="ctr"/>
            <a:r>
              <a:rPr lang="en-US" altLang="ko-KR" dirty="0"/>
              <a:t>“</a:t>
            </a:r>
            <a:r>
              <a:rPr lang="ko-KR" altLang="en-US" dirty="0"/>
              <a:t>안티 바이러스 </a:t>
            </a:r>
            <a:r>
              <a:rPr lang="en-US" altLang="ko-KR" dirty="0"/>
              <a:t>SW”</a:t>
            </a:r>
            <a:r>
              <a:rPr lang="ko-KR" altLang="en-US" dirty="0"/>
              <a:t>의 탐지를 피하기 위해서이다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2292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61BF91-5AC4-D8B7-E36A-BD1B6D052AF4}"/>
              </a:ext>
            </a:extLst>
          </p:cNvPr>
          <p:cNvSpPr/>
          <p:nvPr/>
        </p:nvSpPr>
        <p:spPr>
          <a:xfrm>
            <a:off x="1283563" y="1595443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각 파일의 형식마다 정해져 있는 특정 바이트로 포함되는 바이트들을 말한다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786EB45-4036-0877-8D5D-B0572830009F}"/>
              </a:ext>
            </a:extLst>
          </p:cNvPr>
          <p:cNvSpPr/>
          <p:nvPr/>
        </p:nvSpPr>
        <p:spPr>
          <a:xfrm>
            <a:off x="1283563" y="4721618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bg1"/>
                </a:solidFill>
              </a:rPr>
              <a:t>Hxd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프로그램을 사용하여 </a:t>
            </a:r>
            <a:r>
              <a:rPr lang="ko-KR" altLang="en-US" dirty="0" err="1">
                <a:solidFill>
                  <a:schemeClr val="bg1"/>
                </a:solidFill>
              </a:rPr>
              <a:t>헥스</a:t>
            </a:r>
            <a:r>
              <a:rPr lang="en-US" altLang="ko-KR" dirty="0">
                <a:solidFill>
                  <a:schemeClr val="bg1"/>
                </a:solidFill>
              </a:rPr>
              <a:t>(16</a:t>
            </a:r>
            <a:r>
              <a:rPr lang="ko-KR" altLang="en-US" dirty="0">
                <a:solidFill>
                  <a:schemeClr val="bg1"/>
                </a:solidFill>
              </a:rPr>
              <a:t>진수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 코드를 확인할 수 있음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FB077C8-3197-5CC2-BA29-DE06BEFAA580}"/>
              </a:ext>
            </a:extLst>
          </p:cNvPr>
          <p:cNvSpPr/>
          <p:nvPr/>
        </p:nvSpPr>
        <p:spPr>
          <a:xfrm>
            <a:off x="1283563" y="3158530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헤더</a:t>
            </a:r>
            <a:r>
              <a:rPr lang="en-US" altLang="ko-KR" dirty="0">
                <a:solidFill>
                  <a:schemeClr val="bg1"/>
                </a:solidFill>
              </a:rPr>
              <a:t>(Header)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시그니처와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푸터</a:t>
            </a:r>
            <a:r>
              <a:rPr lang="en-US" altLang="ko-KR" dirty="0">
                <a:solidFill>
                  <a:schemeClr val="bg1"/>
                </a:solidFill>
              </a:rPr>
              <a:t>(Footer) </a:t>
            </a:r>
            <a:r>
              <a:rPr lang="ko-KR" altLang="en-US" dirty="0" err="1">
                <a:solidFill>
                  <a:schemeClr val="bg1"/>
                </a:solidFill>
              </a:rPr>
              <a:t>시그니처로</a:t>
            </a:r>
            <a:r>
              <a:rPr lang="ko-KR" altLang="en-US" dirty="0">
                <a:solidFill>
                  <a:schemeClr val="bg1"/>
                </a:solidFill>
              </a:rPr>
              <a:t> 나뉜다 </a:t>
            </a:r>
          </a:p>
        </p:txBody>
      </p:sp>
    </p:spTree>
    <p:extLst>
      <p:ext uri="{BB962C8B-B14F-4D97-AF65-F5344CB8AC3E}">
        <p14:creationId xmlns:p14="http://schemas.microsoft.com/office/powerpoint/2010/main" val="2769007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61BF91-5AC4-D8B7-E36A-BD1B6D052AF4}"/>
              </a:ext>
            </a:extLst>
          </p:cNvPr>
          <p:cNvSpPr/>
          <p:nvPr/>
        </p:nvSpPr>
        <p:spPr>
          <a:xfrm>
            <a:off x="1164406" y="1281437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PNG</a:t>
            </a:r>
            <a:r>
              <a:rPr lang="ko-KR" altLang="en-US" dirty="0">
                <a:solidFill>
                  <a:schemeClr val="bg1"/>
                </a:solidFill>
              </a:rPr>
              <a:t> 파일의 헤더 </a:t>
            </a:r>
            <a:r>
              <a:rPr lang="ko-KR" altLang="en-US" dirty="0" err="1">
                <a:solidFill>
                  <a:schemeClr val="bg1"/>
                </a:solidFill>
              </a:rPr>
              <a:t>시그니처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89 50 4E 47 0D 0A 1A 0A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335BEA-50C2-CD12-76D0-31035EC1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776" y="2415093"/>
            <a:ext cx="8161297" cy="4217856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A5F20205-46FB-5E04-0EAA-E0CD18E00944}"/>
              </a:ext>
            </a:extLst>
          </p:cNvPr>
          <p:cNvSpPr/>
          <p:nvPr/>
        </p:nvSpPr>
        <p:spPr>
          <a:xfrm>
            <a:off x="381740" y="2858610"/>
            <a:ext cx="2077375" cy="1438180"/>
          </a:xfrm>
          <a:prstGeom prst="wedgeEllipseCallout">
            <a:avLst>
              <a:gd name="adj1" fmla="val 87287"/>
              <a:gd name="adj2" fmla="val -49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제일 </a:t>
            </a:r>
            <a:endParaRPr lang="en-US" altLang="ko-KR" dirty="0"/>
          </a:p>
          <a:p>
            <a:pPr algn="ctr"/>
            <a:r>
              <a:rPr lang="ko-KR" altLang="en-US" dirty="0"/>
              <a:t>처음에 있음</a:t>
            </a:r>
          </a:p>
        </p:txBody>
      </p:sp>
    </p:spTree>
    <p:extLst>
      <p:ext uri="{BB962C8B-B14F-4D97-AF65-F5344CB8AC3E}">
        <p14:creationId xmlns:p14="http://schemas.microsoft.com/office/powerpoint/2010/main" val="2956626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61BF91-5AC4-D8B7-E36A-BD1B6D052AF4}"/>
              </a:ext>
            </a:extLst>
          </p:cNvPr>
          <p:cNvSpPr/>
          <p:nvPr/>
        </p:nvSpPr>
        <p:spPr>
          <a:xfrm>
            <a:off x="1164406" y="1281437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PNG</a:t>
            </a:r>
            <a:r>
              <a:rPr lang="ko-KR" altLang="en-US" dirty="0">
                <a:solidFill>
                  <a:schemeClr val="bg1"/>
                </a:solidFill>
              </a:rPr>
              <a:t> 파일의 </a:t>
            </a:r>
            <a:r>
              <a:rPr lang="ko-KR" altLang="en-US" dirty="0" err="1">
                <a:solidFill>
                  <a:schemeClr val="bg1"/>
                </a:solidFill>
              </a:rPr>
              <a:t>푸터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시그니처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49 45 4E 44 AE 42 60 82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8145C17-D253-834C-08D5-8554017C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01" y="2275723"/>
            <a:ext cx="9375675" cy="4284017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D5E99AE6-AA5C-AC1D-77E5-3B1C476243D5}"/>
              </a:ext>
            </a:extLst>
          </p:cNvPr>
          <p:cNvSpPr/>
          <p:nvPr/>
        </p:nvSpPr>
        <p:spPr>
          <a:xfrm>
            <a:off x="-133166" y="4057100"/>
            <a:ext cx="3542191" cy="1393784"/>
          </a:xfrm>
          <a:prstGeom prst="wedgeEllipseCallout">
            <a:avLst>
              <a:gd name="adj1" fmla="val 30756"/>
              <a:gd name="adj2" fmla="val 986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뒤에 들어가는 모든 데이터를 무시</a:t>
            </a:r>
          </a:p>
        </p:txBody>
      </p:sp>
    </p:spTree>
    <p:extLst>
      <p:ext uri="{BB962C8B-B14F-4D97-AF65-F5344CB8AC3E}">
        <p14:creationId xmlns:p14="http://schemas.microsoft.com/office/powerpoint/2010/main" val="390506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70DEE9-1F0E-B7CD-00DC-A8B71E99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4" y="2265675"/>
            <a:ext cx="8617527" cy="4208314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55A78D-2F10-46E9-F137-0F400E415B09}"/>
              </a:ext>
            </a:extLst>
          </p:cNvPr>
          <p:cNvSpPr/>
          <p:nvPr/>
        </p:nvSpPr>
        <p:spPr>
          <a:xfrm>
            <a:off x="1283562" y="1271374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ZIP </a:t>
            </a:r>
            <a:r>
              <a:rPr lang="ko-KR" altLang="en-US" dirty="0">
                <a:solidFill>
                  <a:schemeClr val="bg1"/>
                </a:solidFill>
              </a:rPr>
              <a:t>파일의 헤더 </a:t>
            </a:r>
            <a:r>
              <a:rPr lang="ko-KR" altLang="en-US" dirty="0" err="1">
                <a:solidFill>
                  <a:schemeClr val="bg1"/>
                </a:solidFill>
              </a:rPr>
              <a:t>시그니처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50 4B 03 04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D6BB7862-525C-CD70-7650-54698B67122D}"/>
              </a:ext>
            </a:extLst>
          </p:cNvPr>
          <p:cNvSpPr/>
          <p:nvPr/>
        </p:nvSpPr>
        <p:spPr>
          <a:xfrm>
            <a:off x="150921" y="2709910"/>
            <a:ext cx="2077375" cy="1438180"/>
          </a:xfrm>
          <a:prstGeom prst="wedgeEllipseCallout">
            <a:avLst>
              <a:gd name="adj1" fmla="val 87287"/>
              <a:gd name="adj2" fmla="val -498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제일 </a:t>
            </a:r>
            <a:endParaRPr lang="en-US" altLang="ko-KR" dirty="0"/>
          </a:p>
          <a:p>
            <a:pPr algn="ctr"/>
            <a:r>
              <a:rPr lang="ko-KR" altLang="en-US" dirty="0"/>
              <a:t>처음에 있음</a:t>
            </a:r>
          </a:p>
        </p:txBody>
      </p:sp>
    </p:spTree>
    <p:extLst>
      <p:ext uri="{BB962C8B-B14F-4D97-AF65-F5344CB8AC3E}">
        <p14:creationId xmlns:p14="http://schemas.microsoft.com/office/powerpoint/2010/main" val="303743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55A78D-2F10-46E9-F137-0F400E415B09}"/>
              </a:ext>
            </a:extLst>
          </p:cNvPr>
          <p:cNvSpPr/>
          <p:nvPr/>
        </p:nvSpPr>
        <p:spPr>
          <a:xfrm>
            <a:off x="1283562" y="1271374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ZIP </a:t>
            </a:r>
            <a:r>
              <a:rPr lang="ko-KR" altLang="en-US" dirty="0">
                <a:solidFill>
                  <a:schemeClr val="bg1"/>
                </a:solidFill>
              </a:rPr>
              <a:t>파일의 </a:t>
            </a:r>
            <a:r>
              <a:rPr lang="ko-KR" altLang="en-US" dirty="0" err="1">
                <a:solidFill>
                  <a:schemeClr val="bg1"/>
                </a:solidFill>
              </a:rPr>
              <a:t>푸터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시그니처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50 4B 05 06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B77692-8AC2-2E32-8981-FBBCEB577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00" y="2312620"/>
            <a:ext cx="8549199" cy="4202524"/>
          </a:xfrm>
          <a:prstGeom prst="rect">
            <a:avLst/>
          </a:prstGeom>
        </p:spPr>
      </p:pic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95CA05C5-114C-563E-15BC-2726C7C97F7F}"/>
              </a:ext>
            </a:extLst>
          </p:cNvPr>
          <p:cNvSpPr/>
          <p:nvPr/>
        </p:nvSpPr>
        <p:spPr>
          <a:xfrm>
            <a:off x="66174" y="3622095"/>
            <a:ext cx="3542191" cy="1393784"/>
          </a:xfrm>
          <a:prstGeom prst="wedgeEllipseCallout">
            <a:avLst>
              <a:gd name="adj1" fmla="val 87899"/>
              <a:gd name="adj2" fmla="val 101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이 뒤에 들어가는 모든 데이터를 무시</a:t>
            </a:r>
          </a:p>
        </p:txBody>
      </p:sp>
    </p:spTree>
    <p:extLst>
      <p:ext uri="{BB962C8B-B14F-4D97-AF65-F5344CB8AC3E}">
        <p14:creationId xmlns:p14="http://schemas.microsoft.com/office/powerpoint/2010/main" val="2384724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55A78D-2F10-46E9-F137-0F400E415B09}"/>
              </a:ext>
            </a:extLst>
          </p:cNvPr>
          <p:cNvSpPr/>
          <p:nvPr/>
        </p:nvSpPr>
        <p:spPr>
          <a:xfrm>
            <a:off x="1283562" y="1271374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파일 </a:t>
            </a:r>
            <a:r>
              <a:rPr lang="ko-KR" altLang="en-US" dirty="0" err="1">
                <a:solidFill>
                  <a:schemeClr val="bg1"/>
                </a:solidFill>
              </a:rPr>
              <a:t>시그니처가</a:t>
            </a:r>
            <a:r>
              <a:rPr lang="ko-KR" altLang="en-US" dirty="0">
                <a:solidFill>
                  <a:schemeClr val="bg1"/>
                </a:solidFill>
              </a:rPr>
              <a:t> 없는 경우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파일을 </a:t>
            </a:r>
            <a:r>
              <a:rPr lang="en-US" altLang="ko-KR" dirty="0">
                <a:solidFill>
                  <a:schemeClr val="bg1"/>
                </a:solidFill>
              </a:rPr>
              <a:t>‘</a:t>
            </a:r>
            <a:r>
              <a:rPr lang="ko-KR" altLang="en-US" dirty="0">
                <a:solidFill>
                  <a:schemeClr val="bg1"/>
                </a:solidFill>
              </a:rPr>
              <a:t>파일이름</a:t>
            </a:r>
            <a:r>
              <a:rPr lang="en-US" altLang="ko-KR" dirty="0">
                <a:solidFill>
                  <a:schemeClr val="bg1"/>
                </a:solidFill>
              </a:rPr>
              <a:t>.txt’ 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r>
              <a:rPr lang="en-US" altLang="ko-KR" dirty="0">
                <a:solidFill>
                  <a:schemeClr val="bg1"/>
                </a:solidFill>
              </a:rPr>
              <a:t>.txt</a:t>
            </a:r>
            <a:r>
              <a:rPr lang="ko-KR" altLang="en-US" dirty="0">
                <a:solidFill>
                  <a:schemeClr val="bg1"/>
                </a:solidFill>
              </a:rPr>
              <a:t>확장자로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5027B3-8E9C-7E40-0592-E4D78B7FE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860" y="2547037"/>
            <a:ext cx="9011265" cy="36104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DE6C6A7-B3DF-CB75-E3CE-9515C288D4E7}"/>
                  </a:ext>
                </a:extLst>
              </p14:cNvPr>
              <p14:cNvContentPartPr/>
              <p14:nvPr/>
            </p14:nvContentPartPr>
            <p14:xfrm>
              <a:off x="6204873" y="5761230"/>
              <a:ext cx="2201400" cy="4572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DE6C6A7-B3DF-CB75-E3CE-9515C288D4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1233" y="5653590"/>
                <a:ext cx="23090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8D1FECA3-DAA6-FCA6-1829-25BEBB7470F0}"/>
                  </a:ext>
                </a:extLst>
              </p14:cNvPr>
              <p14:cNvContentPartPr/>
              <p14:nvPr/>
            </p14:nvContentPartPr>
            <p14:xfrm>
              <a:off x="3115713" y="5947350"/>
              <a:ext cx="4624560" cy="27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8D1FECA3-DAA6-FCA6-1829-25BEBB7470F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61713" y="5839710"/>
                <a:ext cx="47322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BEDAA0EC-956C-70D2-5321-0036A280AFE4}"/>
                  </a:ext>
                </a:extLst>
              </p14:cNvPr>
              <p14:cNvContentPartPr/>
              <p14:nvPr/>
            </p14:nvContentPartPr>
            <p14:xfrm>
              <a:off x="9782913" y="5770230"/>
              <a:ext cx="602640" cy="36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BEDAA0EC-956C-70D2-5321-0036A280AFE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29273" y="5662230"/>
                <a:ext cx="710280" cy="25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BF3B115F-908F-C455-EB1E-2B98C7560924}"/>
                  </a:ext>
                </a:extLst>
              </p14:cNvPr>
              <p14:cNvContentPartPr/>
              <p14:nvPr/>
            </p14:nvContentPartPr>
            <p14:xfrm>
              <a:off x="8735313" y="5974350"/>
              <a:ext cx="1570680" cy="27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BF3B115F-908F-C455-EB1E-2B98C75609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81313" y="5866710"/>
                <a:ext cx="1678320" cy="2430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말풍선: 타원형 15">
            <a:extLst>
              <a:ext uri="{FF2B5EF4-FFF2-40B4-BE49-F238E27FC236}">
                <a16:creationId xmlns:a16="http://schemas.microsoft.com/office/drawing/2014/main" id="{1352C798-836D-D66C-8BDA-6C6635F3026A}"/>
              </a:ext>
            </a:extLst>
          </p:cNvPr>
          <p:cNvSpPr/>
          <p:nvPr/>
        </p:nvSpPr>
        <p:spPr>
          <a:xfrm>
            <a:off x="292964" y="3788547"/>
            <a:ext cx="2423604" cy="1127458"/>
          </a:xfrm>
          <a:prstGeom prst="wedgeEllipseCallout">
            <a:avLst>
              <a:gd name="adj1" fmla="val 83494"/>
              <a:gd name="adj2" fmla="val 11525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PNG</a:t>
            </a:r>
            <a:r>
              <a:rPr lang="ko-KR" altLang="en-US" dirty="0"/>
              <a:t>파일</a:t>
            </a:r>
            <a:endParaRPr lang="en-US" altLang="ko-KR" dirty="0"/>
          </a:p>
          <a:p>
            <a:pPr algn="ctr"/>
            <a:r>
              <a:rPr lang="ko-KR" altLang="en-US" dirty="0" err="1"/>
              <a:t>푸터</a:t>
            </a:r>
            <a:r>
              <a:rPr lang="ko-KR" altLang="en-US" dirty="0"/>
              <a:t> </a:t>
            </a:r>
            <a:r>
              <a:rPr lang="ko-KR" altLang="en-US" dirty="0" err="1"/>
              <a:t>시그니처</a:t>
            </a:r>
            <a:endParaRPr lang="ko-KR" altLang="en-US" dirty="0"/>
          </a:p>
        </p:txBody>
      </p:sp>
      <p:sp>
        <p:nvSpPr>
          <p:cNvPr id="17" name="말풍선: 타원형 16">
            <a:extLst>
              <a:ext uri="{FF2B5EF4-FFF2-40B4-BE49-F238E27FC236}">
                <a16:creationId xmlns:a16="http://schemas.microsoft.com/office/drawing/2014/main" id="{9B16CD4C-5819-3562-BD1D-5598E066C3DD}"/>
              </a:ext>
            </a:extLst>
          </p:cNvPr>
          <p:cNvSpPr/>
          <p:nvPr/>
        </p:nvSpPr>
        <p:spPr>
          <a:xfrm>
            <a:off x="6453224" y="3995678"/>
            <a:ext cx="3013849" cy="920327"/>
          </a:xfrm>
          <a:prstGeom prst="wedgeEllipseCallout">
            <a:avLst>
              <a:gd name="adj1" fmla="val -51495"/>
              <a:gd name="adj2" fmla="val 129054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추가된 데이터</a:t>
            </a:r>
          </a:p>
        </p:txBody>
      </p:sp>
    </p:spTree>
    <p:extLst>
      <p:ext uri="{BB962C8B-B14F-4D97-AF65-F5344CB8AC3E}">
        <p14:creationId xmlns:p14="http://schemas.microsoft.com/office/powerpoint/2010/main" val="345455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294A4A-6388-4C27-92CB-25A10A52ED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7" y="0"/>
            <a:ext cx="12192000" cy="6858000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5803E7-3B03-49DF-B5F9-6049921AABC9}"/>
              </a:ext>
            </a:extLst>
          </p:cNvPr>
          <p:cNvCxnSpPr/>
          <p:nvPr/>
        </p:nvCxnSpPr>
        <p:spPr>
          <a:xfrm>
            <a:off x="883920" y="2448560"/>
            <a:ext cx="11308080" cy="0"/>
          </a:xfrm>
          <a:prstGeom prst="line">
            <a:avLst/>
          </a:prstGeom>
          <a:ln w="190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E6A35B-CC85-4426-B13F-ED23AB6EC147}"/>
              </a:ext>
            </a:extLst>
          </p:cNvPr>
          <p:cNvSpPr txBox="1"/>
          <p:nvPr/>
        </p:nvSpPr>
        <p:spPr>
          <a:xfrm>
            <a:off x="955040" y="1767840"/>
            <a:ext cx="1820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2">
                    <a:lumMod val="25000"/>
                  </a:schemeClr>
                </a:solidFill>
              </a:rPr>
              <a:t>Contents.</a:t>
            </a:r>
            <a:endParaRPr lang="ko-KR" altLang="en-US" sz="28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ED4328-07C5-4785-A581-EABD1EBA0E54}"/>
              </a:ext>
            </a:extLst>
          </p:cNvPr>
          <p:cNvGrpSpPr/>
          <p:nvPr/>
        </p:nvGrpSpPr>
        <p:grpSpPr>
          <a:xfrm>
            <a:off x="1009023" y="3769389"/>
            <a:ext cx="1467830" cy="523220"/>
            <a:chOff x="856623" y="2936557"/>
            <a:chExt cx="1467830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1FC572-723F-4B25-9A45-0BC6BED1A0C6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2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B4DCA3-A481-4D37-A89E-D0CA184D86B1}"/>
                </a:ext>
              </a:extLst>
            </p:cNvPr>
            <p:cNvSpPr txBox="1"/>
            <p:nvPr/>
          </p:nvSpPr>
          <p:spPr>
            <a:xfrm>
              <a:off x="1498586" y="2936557"/>
              <a:ext cx="8258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실습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3739FF4-DF64-4F33-8C1D-3E3A028575DD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AE0D770-041F-A7C8-4B59-21BD2E083814}"/>
              </a:ext>
            </a:extLst>
          </p:cNvPr>
          <p:cNvGrpSpPr/>
          <p:nvPr/>
        </p:nvGrpSpPr>
        <p:grpSpPr>
          <a:xfrm>
            <a:off x="1009023" y="3088957"/>
            <a:ext cx="2490546" cy="523220"/>
            <a:chOff x="856623" y="2936557"/>
            <a:chExt cx="2490546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A91BC-E545-6B9D-6AD9-B7A174A5134F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1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D285F4D-751F-4262-B88A-EDB1A237E06B}"/>
                </a:ext>
              </a:extLst>
            </p:cNvPr>
            <p:cNvSpPr txBox="1"/>
            <p:nvPr/>
          </p:nvSpPr>
          <p:spPr>
            <a:xfrm>
              <a:off x="1498586" y="2936557"/>
              <a:ext cx="18485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포렌식 소개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340229-CB51-6963-99EA-9409E66128AD}"/>
              </a:ext>
            </a:extLst>
          </p:cNvPr>
          <p:cNvGrpSpPr/>
          <p:nvPr/>
        </p:nvGrpSpPr>
        <p:grpSpPr>
          <a:xfrm>
            <a:off x="1009023" y="4409440"/>
            <a:ext cx="2169945" cy="523220"/>
            <a:chOff x="856623" y="2936557"/>
            <a:chExt cx="2169945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33FB0D-AF05-0121-EC72-4DD83861CC25}"/>
                </a:ext>
              </a:extLst>
            </p:cNvPr>
            <p:cNvSpPr txBox="1"/>
            <p:nvPr/>
          </p:nvSpPr>
          <p:spPr>
            <a:xfrm>
              <a:off x="856623" y="2967335"/>
              <a:ext cx="3593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25000"/>
                    </a:schemeClr>
                  </a:solidFill>
                </a:rPr>
                <a:t>3</a:t>
              </a:r>
              <a:endParaRPr lang="ko-KR" altLang="en-US" sz="2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B7FB2A-4260-0C81-2516-1658776CBCD1}"/>
                </a:ext>
              </a:extLst>
            </p:cNvPr>
            <p:cNvSpPr txBox="1"/>
            <p:nvPr/>
          </p:nvSpPr>
          <p:spPr>
            <a:xfrm>
              <a:off x="1498586" y="2936557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/>
                <a:t>실습 풀이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750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C464515-A81C-ACD7-9BDC-C19B2DE0C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47" y="2534749"/>
            <a:ext cx="9507985" cy="2868395"/>
          </a:xfrm>
          <a:prstGeom prst="rect">
            <a:avLst/>
          </a:prstGeom>
        </p:spPr>
      </p:pic>
      <p:sp>
        <p:nvSpPr>
          <p:cNvPr id="18" name="말풍선: 타원형 17">
            <a:extLst>
              <a:ext uri="{FF2B5EF4-FFF2-40B4-BE49-F238E27FC236}">
                <a16:creationId xmlns:a16="http://schemas.microsoft.com/office/drawing/2014/main" id="{A659B53C-11C2-3D19-EE6C-0EC682CA2175}"/>
              </a:ext>
            </a:extLst>
          </p:cNvPr>
          <p:cNvSpPr/>
          <p:nvPr/>
        </p:nvSpPr>
        <p:spPr>
          <a:xfrm>
            <a:off x="-107004" y="4089277"/>
            <a:ext cx="1390566" cy="1231777"/>
          </a:xfrm>
          <a:prstGeom prst="wedgeEllipseCallout">
            <a:avLst>
              <a:gd name="adj1" fmla="val 62716"/>
              <a:gd name="adj2" fmla="val -121284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새 파일</a:t>
            </a:r>
            <a:endParaRPr lang="en-US" altLang="ko-KR" dirty="0"/>
          </a:p>
          <a:p>
            <a:pPr algn="ctr"/>
            <a:r>
              <a:rPr lang="ko-KR" altLang="en-US" dirty="0"/>
              <a:t>생성</a:t>
            </a:r>
          </a:p>
        </p:txBody>
      </p:sp>
      <p:sp>
        <p:nvSpPr>
          <p:cNvPr id="19" name="말풍선: 타원형 18">
            <a:extLst>
              <a:ext uri="{FF2B5EF4-FFF2-40B4-BE49-F238E27FC236}">
                <a16:creationId xmlns:a16="http://schemas.microsoft.com/office/drawing/2014/main" id="{1F4CAEC7-9833-3EAE-25FE-5E2F545E07C9}"/>
              </a:ext>
            </a:extLst>
          </p:cNvPr>
          <p:cNvSpPr/>
          <p:nvPr/>
        </p:nvSpPr>
        <p:spPr>
          <a:xfrm>
            <a:off x="5930282" y="4821656"/>
            <a:ext cx="2254929" cy="1162975"/>
          </a:xfrm>
          <a:prstGeom prst="wedgeEllipseCallout">
            <a:avLst>
              <a:gd name="adj1" fmla="val -117195"/>
              <a:gd name="adj2" fmla="val -86355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데이터 붙여넣기</a:t>
            </a:r>
          </a:p>
        </p:txBody>
      </p:sp>
    </p:spTree>
    <p:extLst>
      <p:ext uri="{BB962C8B-B14F-4D97-AF65-F5344CB8AC3E}">
        <p14:creationId xmlns:p14="http://schemas.microsoft.com/office/powerpoint/2010/main" val="56461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F930960-1750-823A-8FD6-0CEA5703A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368" y="1782503"/>
            <a:ext cx="8335538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59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4D1D68-115D-5AC7-0E57-4A5C8048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4" y="1513596"/>
            <a:ext cx="7716327" cy="4629796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2D1C4E0A-5BFD-29AA-5787-37C40ACF08F5}"/>
              </a:ext>
            </a:extLst>
          </p:cNvPr>
          <p:cNvSpPr/>
          <p:nvPr/>
        </p:nvSpPr>
        <p:spPr>
          <a:xfrm>
            <a:off x="6095997" y="3429000"/>
            <a:ext cx="2790551" cy="1452605"/>
          </a:xfrm>
          <a:prstGeom prst="wedgeEllipseCallout">
            <a:avLst>
              <a:gd name="adj1" fmla="val -55280"/>
              <a:gd name="adj2" fmla="val 103487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</a:t>
            </a:r>
            <a:r>
              <a:rPr lang="ko-KR" altLang="en-US" dirty="0" err="1"/>
              <a:t>시그니처가</a:t>
            </a:r>
            <a:r>
              <a:rPr lang="ko-KR" altLang="en-US" dirty="0"/>
              <a:t> 없으니 </a:t>
            </a:r>
            <a:endParaRPr lang="en-US" altLang="ko-KR" dirty="0"/>
          </a:p>
          <a:p>
            <a:pPr algn="ctr"/>
            <a:r>
              <a:rPr lang="en-US" altLang="ko-KR" dirty="0"/>
              <a:t>.txt </a:t>
            </a:r>
            <a:r>
              <a:rPr lang="ko-KR" altLang="en-US" dirty="0"/>
              <a:t>확장자로 </a:t>
            </a:r>
            <a:endParaRPr lang="en-US" altLang="ko-KR" dirty="0"/>
          </a:p>
          <a:p>
            <a:pPr algn="ctr"/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217302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09E1A37-C895-32CB-B0AC-8DC35EAD3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10" y="1875129"/>
            <a:ext cx="7087589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0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73BD457-6B9E-AC6F-B74F-D41C6515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337" y="2867489"/>
            <a:ext cx="6992059" cy="3478101"/>
          </a:xfrm>
          <a:prstGeom prst="rect">
            <a:avLst/>
          </a:prstGeom>
        </p:spPr>
      </p:pic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28BBF7D3-ADBC-3B67-71DC-A3DC5C405685}"/>
              </a:ext>
            </a:extLst>
          </p:cNvPr>
          <p:cNvSpPr/>
          <p:nvPr/>
        </p:nvSpPr>
        <p:spPr>
          <a:xfrm>
            <a:off x="-1" y="1364594"/>
            <a:ext cx="3369922" cy="2745766"/>
          </a:xfrm>
          <a:prstGeom prst="wedgeEllipseCallout">
            <a:avLst>
              <a:gd name="adj1" fmla="val 84713"/>
              <a:gd name="adj2" fmla="val 137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헤더 </a:t>
            </a:r>
            <a:r>
              <a:rPr lang="ko-KR" altLang="en-US" dirty="0" err="1"/>
              <a:t>시그니처가</a:t>
            </a:r>
            <a:endParaRPr lang="en-US" altLang="ko-KR" dirty="0"/>
          </a:p>
          <a:p>
            <a:pPr algn="ctr"/>
            <a:r>
              <a:rPr lang="en-US" altLang="ko-KR" dirty="0"/>
              <a:t>89 80 4E 47 0D 0A 1A 0A </a:t>
            </a:r>
            <a:r>
              <a:rPr lang="ko-KR" altLang="en-US" dirty="0" err="1"/>
              <a:t>일때</a:t>
            </a:r>
            <a:endParaRPr lang="en-US" altLang="ko-KR" dirty="0"/>
          </a:p>
          <a:p>
            <a:pPr algn="ctr"/>
            <a:r>
              <a:rPr lang="ko-KR" altLang="en-US" dirty="0"/>
              <a:t>파일 확장자는 </a:t>
            </a:r>
            <a:endParaRPr lang="en-US" altLang="ko-KR" dirty="0"/>
          </a:p>
          <a:p>
            <a:pPr algn="ctr"/>
            <a:r>
              <a:rPr lang="ko-KR" altLang="en-US" dirty="0"/>
              <a:t>무엇일까요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4" name="말풍선: 타원형 13">
            <a:extLst>
              <a:ext uri="{FF2B5EF4-FFF2-40B4-BE49-F238E27FC236}">
                <a16:creationId xmlns:a16="http://schemas.microsoft.com/office/drawing/2014/main" id="{4CACF6C7-49F1-E134-050F-B977E189CCA2}"/>
              </a:ext>
            </a:extLst>
          </p:cNvPr>
          <p:cNvSpPr/>
          <p:nvPr/>
        </p:nvSpPr>
        <p:spPr>
          <a:xfrm>
            <a:off x="6487254" y="1364594"/>
            <a:ext cx="2334827" cy="1216232"/>
          </a:xfrm>
          <a:prstGeom prst="wedgeEllipseCallout">
            <a:avLst>
              <a:gd name="adj1" fmla="val -55080"/>
              <a:gd name="adj2" fmla="val 905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파일이름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46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4084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파일 </a:t>
            </a:r>
            <a:r>
              <a:rPr lang="ko-KR" altLang="en-US" sz="3600" spc="-300" dirty="0" err="1">
                <a:solidFill>
                  <a:schemeClr val="bg1"/>
                </a:solidFill>
                <a:latin typeface="+mn-ea"/>
              </a:rPr>
              <a:t>시그니처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055A78D-2F10-46E9-F137-0F400E415B09}"/>
              </a:ext>
            </a:extLst>
          </p:cNvPr>
          <p:cNvSpPr/>
          <p:nvPr/>
        </p:nvSpPr>
        <p:spPr>
          <a:xfrm>
            <a:off x="1168152" y="1657557"/>
            <a:ext cx="9624870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실습파일 다운로드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ftest.n-e.kr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74606F3-DFB5-DC79-2EF7-E965A26CCE44}"/>
              </a:ext>
            </a:extLst>
          </p:cNvPr>
          <p:cNvSpPr/>
          <p:nvPr/>
        </p:nvSpPr>
        <p:spPr>
          <a:xfrm>
            <a:off x="2465031" y="3270673"/>
            <a:ext cx="7261934" cy="18709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PNG</a:t>
            </a:r>
            <a:r>
              <a:rPr lang="ko-KR" altLang="en-US" dirty="0">
                <a:solidFill>
                  <a:schemeClr val="bg1"/>
                </a:solidFill>
              </a:rPr>
              <a:t> 파일의 헤더 </a:t>
            </a:r>
            <a:r>
              <a:rPr lang="ko-KR" altLang="en-US" dirty="0" err="1">
                <a:solidFill>
                  <a:schemeClr val="bg1"/>
                </a:solidFill>
              </a:rPr>
              <a:t>시그니처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89 50 4E 47 0D 0A 1A 0A</a:t>
            </a:r>
          </a:p>
          <a:p>
            <a:pPr algn="ctr"/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PNG</a:t>
            </a:r>
            <a:r>
              <a:rPr lang="ko-KR" altLang="en-US" dirty="0">
                <a:solidFill>
                  <a:schemeClr val="bg1"/>
                </a:solidFill>
              </a:rPr>
              <a:t> 파일의 </a:t>
            </a:r>
            <a:r>
              <a:rPr lang="ko-KR" altLang="en-US" dirty="0" err="1">
                <a:solidFill>
                  <a:schemeClr val="bg1"/>
                </a:solidFill>
              </a:rPr>
              <a:t>푸터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ko-KR" altLang="en-US" dirty="0" err="1">
                <a:solidFill>
                  <a:schemeClr val="bg1"/>
                </a:solidFill>
              </a:rPr>
              <a:t>시그니처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49 45 4E 44 AE 42 60 82</a:t>
            </a:r>
          </a:p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67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문제 풀기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50318B-1F68-B966-F7DE-47FD1BC6F3F8}"/>
              </a:ext>
            </a:extLst>
          </p:cNvPr>
          <p:cNvSpPr/>
          <p:nvPr/>
        </p:nvSpPr>
        <p:spPr>
          <a:xfrm>
            <a:off x="411534" y="1280098"/>
            <a:ext cx="10996070" cy="52361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NIS</a:t>
            </a:r>
            <a:r>
              <a:rPr lang="ko-KR" altLang="en-US" sz="2400" dirty="0">
                <a:solidFill>
                  <a:schemeClr val="tx1"/>
                </a:solidFill>
              </a:rPr>
              <a:t>에서 입수한 정보에 따르면 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의문의 테러 단체 </a:t>
            </a:r>
            <a:r>
              <a:rPr lang="en-US" altLang="ko-KR" sz="2400" dirty="0">
                <a:solidFill>
                  <a:schemeClr val="tx1"/>
                </a:solidFill>
              </a:rPr>
              <a:t>‘DESC’</a:t>
            </a:r>
            <a:r>
              <a:rPr lang="ko-KR" altLang="en-US" sz="2400" dirty="0">
                <a:solidFill>
                  <a:schemeClr val="tx1"/>
                </a:solidFill>
              </a:rPr>
              <a:t>의 테러 모의 흔적을 발견하였다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그들은 </a:t>
            </a:r>
            <a:r>
              <a:rPr lang="ko-KR" altLang="en-US" sz="2400" dirty="0" err="1">
                <a:solidFill>
                  <a:schemeClr val="tx1"/>
                </a:solidFill>
              </a:rPr>
              <a:t>어딘가에</a:t>
            </a:r>
            <a:r>
              <a:rPr lang="ko-KR" altLang="en-US" sz="2400" dirty="0">
                <a:solidFill>
                  <a:schemeClr val="tx1"/>
                </a:solidFill>
              </a:rPr>
              <a:t> 폭탄을 설치하여 폭파시킬 계획을 가지고 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NIS</a:t>
            </a:r>
            <a:r>
              <a:rPr lang="ko-KR" altLang="en-US" sz="2400" dirty="0">
                <a:solidFill>
                  <a:schemeClr val="tx1"/>
                </a:solidFill>
              </a:rPr>
              <a:t>가 제공해준 정보를 기반으로 그들의 계획을 알아내 테러를 막아라</a:t>
            </a:r>
          </a:p>
        </p:txBody>
      </p:sp>
    </p:spTree>
    <p:extLst>
      <p:ext uri="{BB962C8B-B14F-4D97-AF65-F5344CB8AC3E}">
        <p14:creationId xmlns:p14="http://schemas.microsoft.com/office/powerpoint/2010/main" val="145375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/ </a:t>
            </a:r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문제 풀기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50318B-1F68-B966-F7DE-47FD1BC6F3F8}"/>
              </a:ext>
            </a:extLst>
          </p:cNvPr>
          <p:cNvSpPr/>
          <p:nvPr/>
        </p:nvSpPr>
        <p:spPr>
          <a:xfrm>
            <a:off x="411534" y="1280098"/>
            <a:ext cx="10996070" cy="52361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의문의 테러 단체</a:t>
            </a:r>
            <a:r>
              <a:rPr lang="en-US" altLang="ko-KR" sz="2400" dirty="0">
                <a:solidFill>
                  <a:schemeClr val="tx1"/>
                </a:solidFill>
              </a:rPr>
              <a:t> “DESC”</a:t>
            </a:r>
            <a:r>
              <a:rPr lang="ko-KR" altLang="en-US" sz="2400" dirty="0">
                <a:solidFill>
                  <a:schemeClr val="tx1"/>
                </a:solidFill>
              </a:rPr>
              <a:t>는 </a:t>
            </a:r>
            <a:r>
              <a:rPr lang="en-US" altLang="ko-KR" sz="2400" dirty="0">
                <a:solidFill>
                  <a:schemeClr val="tx1"/>
                </a:solidFill>
              </a:rPr>
              <a:t>NIS</a:t>
            </a:r>
            <a:r>
              <a:rPr lang="ko-KR" altLang="en-US" sz="2400" dirty="0">
                <a:solidFill>
                  <a:schemeClr val="tx1"/>
                </a:solidFill>
              </a:rPr>
              <a:t>로부터의 감청을 피해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그들만의</a:t>
            </a:r>
            <a:r>
              <a:rPr lang="ko-KR" altLang="en-US" sz="2400" dirty="0">
                <a:solidFill>
                  <a:schemeClr val="tx1"/>
                </a:solidFill>
              </a:rPr>
              <a:t> 방식으로 지령을 전달한다는 정보를 입수했다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그들은 특정 웹사이트를 지정하여 그곳에서 어떠한 방식으로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지령을 주고 받는 것으로 추정된다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또한 그들은 자신들의 단체명에 상당한 의미를 부여한다고 한다</a:t>
            </a:r>
            <a:r>
              <a:rPr lang="en-US" altLang="ko-KR" sz="2400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</a:rPr>
              <a:t>의심사이트</a:t>
            </a:r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forensic.n-e.kr</a:t>
            </a:r>
          </a:p>
          <a:p>
            <a:pPr algn="ctr"/>
            <a:endParaRPr lang="en-US" altLang="ko-KR" sz="2400" dirty="0">
              <a:solidFill>
                <a:schemeClr val="tx1"/>
              </a:solidFill>
            </a:endParaRPr>
          </a:p>
          <a:p>
            <a:pPr algn="ctr"/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12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113197" y="3105834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실습 풀이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62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CF6D9-F7A3-1A35-246E-7AEE78C0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193" y="1243811"/>
            <a:ext cx="7101052" cy="5614189"/>
          </a:xfrm>
          <a:prstGeom prst="rect">
            <a:avLst/>
          </a:prstGeom>
        </p:spPr>
      </p:pic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770E3711-6909-630F-6595-C82F309D8A0E}"/>
              </a:ext>
            </a:extLst>
          </p:cNvPr>
          <p:cNvSpPr/>
          <p:nvPr/>
        </p:nvSpPr>
        <p:spPr>
          <a:xfrm>
            <a:off x="2526303" y="3086292"/>
            <a:ext cx="4149705" cy="1589103"/>
          </a:xfrm>
          <a:prstGeom prst="wedgeEllipseCallout">
            <a:avLst>
              <a:gd name="adj1" fmla="val -46336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의심 사이트에 접속 후</a:t>
            </a:r>
            <a:endParaRPr lang="en-US" altLang="ko-KR" dirty="0"/>
          </a:p>
          <a:p>
            <a:pPr algn="ctr"/>
            <a:r>
              <a:rPr lang="ko-KR" altLang="en-US" dirty="0"/>
              <a:t>테러 단체의 이름인 </a:t>
            </a:r>
            <a:r>
              <a:rPr lang="en-US" altLang="ko-KR" dirty="0"/>
              <a:t>DESC</a:t>
            </a:r>
            <a:r>
              <a:rPr lang="ko-KR" altLang="en-US" dirty="0"/>
              <a:t>가 붙은 게시물 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90148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1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4901602" y="3105834"/>
            <a:ext cx="238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포렌식 소개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5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62CB8C9-0880-6CD5-102E-4301466D8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2" y="1497981"/>
            <a:ext cx="8790310" cy="47454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770E3711-6909-630F-6595-C82F309D8A0E}"/>
              </a:ext>
            </a:extLst>
          </p:cNvPr>
          <p:cNvSpPr/>
          <p:nvPr/>
        </p:nvSpPr>
        <p:spPr>
          <a:xfrm>
            <a:off x="6183902" y="1719131"/>
            <a:ext cx="4149705" cy="1589103"/>
          </a:xfrm>
          <a:prstGeom prst="wedgeEllipseCallout">
            <a:avLst>
              <a:gd name="adj1" fmla="val -46336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의심 게시물에 들어가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강아지</a:t>
            </a:r>
            <a:r>
              <a:rPr lang="en-US" altLang="ko-KR" dirty="0"/>
              <a:t>1-1.png’ </a:t>
            </a:r>
            <a:r>
              <a:rPr lang="ko-KR" altLang="en-US" dirty="0"/>
              <a:t>파일 </a:t>
            </a:r>
            <a:endParaRPr lang="en-US" altLang="ko-KR" dirty="0"/>
          </a:p>
          <a:p>
            <a:pPr algn="ctr"/>
            <a:r>
              <a:rPr lang="ko-KR" altLang="en-US" dirty="0"/>
              <a:t>다운로드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4739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B7014EC-6B54-CB5D-AA57-B80E0FA5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47" y="1364594"/>
            <a:ext cx="8849960" cy="53728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770E3711-6909-630F-6595-C82F309D8A0E}"/>
              </a:ext>
            </a:extLst>
          </p:cNvPr>
          <p:cNvSpPr/>
          <p:nvPr/>
        </p:nvSpPr>
        <p:spPr>
          <a:xfrm>
            <a:off x="3680400" y="1142082"/>
            <a:ext cx="4149705" cy="1589103"/>
          </a:xfrm>
          <a:prstGeom prst="wedgeEllipseCallout">
            <a:avLst>
              <a:gd name="adj1" fmla="val -46336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강아지</a:t>
            </a:r>
            <a:r>
              <a:rPr lang="en-US" altLang="ko-KR" dirty="0"/>
              <a:t>1-1.png‘ </a:t>
            </a:r>
            <a:r>
              <a:rPr lang="ko-KR" altLang="en-US" dirty="0"/>
              <a:t>파일을 </a:t>
            </a:r>
            <a:endParaRPr lang="en-US" altLang="ko-KR" dirty="0"/>
          </a:p>
          <a:p>
            <a:pPr algn="ctr"/>
            <a:r>
              <a:rPr lang="en-US" altLang="ko-KR" dirty="0" err="1"/>
              <a:t>Hxd</a:t>
            </a:r>
            <a:r>
              <a:rPr lang="ko-KR" altLang="en-US" dirty="0"/>
              <a:t>에 올려 헤더 </a:t>
            </a:r>
            <a:r>
              <a:rPr lang="ko-KR" altLang="en-US" dirty="0" err="1"/>
              <a:t>시그니처</a:t>
            </a:r>
            <a:r>
              <a:rPr lang="ko-KR" altLang="en-US" dirty="0"/>
              <a:t> 확인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08047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C438383-E4C2-58E7-A502-6396658D1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91" y="1633270"/>
            <a:ext cx="8849960" cy="534427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770E3711-6909-630F-6595-C82F309D8A0E}"/>
              </a:ext>
            </a:extLst>
          </p:cNvPr>
          <p:cNvSpPr/>
          <p:nvPr/>
        </p:nvSpPr>
        <p:spPr>
          <a:xfrm>
            <a:off x="6760951" y="2056483"/>
            <a:ext cx="4149705" cy="1589103"/>
          </a:xfrm>
          <a:prstGeom prst="wedgeEllipseCallout">
            <a:avLst>
              <a:gd name="adj1" fmla="val -46336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검색기능</a:t>
            </a:r>
            <a:r>
              <a:rPr lang="en-US" altLang="ko-KR" dirty="0"/>
              <a:t>(</a:t>
            </a:r>
            <a:r>
              <a:rPr lang="en-US" altLang="ko-KR" dirty="0" err="1"/>
              <a:t>Ctrl+f</a:t>
            </a:r>
            <a:r>
              <a:rPr lang="en-US" altLang="ko-KR" dirty="0"/>
              <a:t>)</a:t>
            </a:r>
            <a:r>
              <a:rPr lang="ko-KR" altLang="en-US" dirty="0"/>
              <a:t>를 통해</a:t>
            </a:r>
            <a:endParaRPr lang="en-US" altLang="ko-KR" dirty="0"/>
          </a:p>
          <a:p>
            <a:pPr algn="ctr"/>
            <a:r>
              <a:rPr lang="en-US" altLang="ko-KR" dirty="0"/>
              <a:t>PNG </a:t>
            </a:r>
            <a:r>
              <a:rPr lang="ko-KR" altLang="en-US" dirty="0"/>
              <a:t>파일의 </a:t>
            </a:r>
            <a:r>
              <a:rPr lang="ko-KR" altLang="en-US" dirty="0" err="1"/>
              <a:t>푸터</a:t>
            </a:r>
            <a:r>
              <a:rPr lang="ko-KR" altLang="en-US" dirty="0"/>
              <a:t> </a:t>
            </a:r>
            <a:r>
              <a:rPr lang="ko-KR" altLang="en-US" dirty="0" err="1"/>
              <a:t>시그니처</a:t>
            </a:r>
            <a:r>
              <a:rPr lang="ko-KR" altLang="en-US" dirty="0"/>
              <a:t>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84807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4A4DEB6-A40F-3478-8AAB-9BB0468EB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87" y="1433849"/>
            <a:ext cx="8821381" cy="526806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770E3711-6909-630F-6595-C82F309D8A0E}"/>
              </a:ext>
            </a:extLst>
          </p:cNvPr>
          <p:cNvSpPr/>
          <p:nvPr/>
        </p:nvSpPr>
        <p:spPr>
          <a:xfrm>
            <a:off x="306886" y="2478776"/>
            <a:ext cx="4149705" cy="1589103"/>
          </a:xfrm>
          <a:prstGeom prst="wedgeEllipseCallout">
            <a:avLst>
              <a:gd name="adj1" fmla="val -13176"/>
              <a:gd name="adj2" fmla="val 898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검색을 통해 </a:t>
            </a:r>
            <a:r>
              <a:rPr lang="en-US" altLang="ko-KR" dirty="0"/>
              <a:t>PNG</a:t>
            </a:r>
            <a:r>
              <a:rPr lang="ko-KR" altLang="en-US" dirty="0"/>
              <a:t>파일의</a:t>
            </a:r>
            <a:endParaRPr lang="en-US" altLang="ko-KR" dirty="0"/>
          </a:p>
          <a:p>
            <a:pPr algn="ctr"/>
            <a:r>
              <a:rPr lang="ko-KR" altLang="en-US" dirty="0" err="1"/>
              <a:t>푸터</a:t>
            </a:r>
            <a:r>
              <a:rPr lang="ko-KR" altLang="en-US" dirty="0"/>
              <a:t> </a:t>
            </a:r>
            <a:r>
              <a:rPr lang="ko-KR" altLang="en-US" dirty="0" err="1"/>
              <a:t>시그니처</a:t>
            </a:r>
            <a:r>
              <a:rPr lang="ko-KR" altLang="en-US" dirty="0"/>
              <a:t> 발견</a:t>
            </a:r>
            <a:endParaRPr lang="en-US" altLang="ko-KR" dirty="0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0FB9ABBB-4707-98E2-6B17-3FD239D9FA72}"/>
              </a:ext>
            </a:extLst>
          </p:cNvPr>
          <p:cNvSpPr/>
          <p:nvPr/>
        </p:nvSpPr>
        <p:spPr>
          <a:xfrm>
            <a:off x="4963066" y="2582516"/>
            <a:ext cx="4490253" cy="1589103"/>
          </a:xfrm>
          <a:prstGeom prst="wedgeEllipseCallout">
            <a:avLst>
              <a:gd name="adj1" fmla="val -37449"/>
              <a:gd name="adj2" fmla="val 781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푸터</a:t>
            </a:r>
            <a:r>
              <a:rPr lang="ko-KR" altLang="en-US" dirty="0"/>
              <a:t> </a:t>
            </a:r>
            <a:r>
              <a:rPr lang="ko-KR" altLang="en-US" dirty="0" err="1"/>
              <a:t>시그니처</a:t>
            </a:r>
            <a:r>
              <a:rPr lang="ko-KR" altLang="en-US" dirty="0"/>
              <a:t> 뒤에 존재하는</a:t>
            </a:r>
            <a:endParaRPr lang="en-US" altLang="ko-KR" dirty="0"/>
          </a:p>
          <a:p>
            <a:pPr algn="ctr"/>
            <a:r>
              <a:rPr lang="ko-KR" altLang="en-US" dirty="0"/>
              <a:t>추가 데이터 발견</a:t>
            </a:r>
            <a:endParaRPr lang="en-US" altLang="ko-K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BE8D36BD-3821-8206-EADA-8C06A05C260E}"/>
                  </a:ext>
                </a:extLst>
              </p14:cNvPr>
              <p14:cNvContentPartPr/>
              <p14:nvPr/>
            </p14:nvContentPartPr>
            <p14:xfrm>
              <a:off x="4207593" y="4793550"/>
              <a:ext cx="1864080" cy="18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BE8D36BD-3821-8206-EADA-8C06A05C26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3953" y="4685910"/>
                <a:ext cx="19717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C4CB15A-8800-1A7D-7DCB-213FEEB13375}"/>
                  </a:ext>
                </a:extLst>
              </p14:cNvPr>
              <p14:cNvContentPartPr/>
              <p14:nvPr/>
            </p14:nvContentPartPr>
            <p14:xfrm>
              <a:off x="1680393" y="4998030"/>
              <a:ext cx="4374360" cy="547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C4CB15A-8800-1A7D-7DCB-213FEEB1337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6393" y="4890030"/>
                <a:ext cx="448200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780645FF-144E-0504-2448-8F229FD4C37C}"/>
                  </a:ext>
                </a:extLst>
              </p14:cNvPr>
              <p14:cNvContentPartPr/>
              <p14:nvPr/>
            </p14:nvContentPartPr>
            <p14:xfrm>
              <a:off x="1668513" y="5165430"/>
              <a:ext cx="4429440" cy="550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780645FF-144E-0504-2448-8F229FD4C37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14873" y="5057790"/>
                <a:ext cx="45370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405D6B9B-D27A-AAFB-FD8A-DA67EB1F4582}"/>
                  </a:ext>
                </a:extLst>
              </p14:cNvPr>
              <p14:cNvContentPartPr/>
              <p14:nvPr/>
            </p14:nvContentPartPr>
            <p14:xfrm>
              <a:off x="1671753" y="5370270"/>
              <a:ext cx="4427280" cy="6408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405D6B9B-D27A-AAFB-FD8A-DA67EB1F458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617753" y="5262630"/>
                <a:ext cx="453492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D9469C60-4D2E-AF53-8604-E70B2AF7F429}"/>
                  </a:ext>
                </a:extLst>
              </p14:cNvPr>
              <p14:cNvContentPartPr/>
              <p14:nvPr/>
            </p14:nvContentPartPr>
            <p14:xfrm>
              <a:off x="1650873" y="5493750"/>
              <a:ext cx="4402800" cy="4680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D9469C60-4D2E-AF53-8604-E70B2AF7F4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97233" y="5386110"/>
                <a:ext cx="45104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1C34BE53-F51B-EC0E-1CC2-F71472F61ADD}"/>
                  </a:ext>
                </a:extLst>
              </p14:cNvPr>
              <p14:cNvContentPartPr/>
              <p14:nvPr/>
            </p14:nvContentPartPr>
            <p14:xfrm>
              <a:off x="4731393" y="5297550"/>
              <a:ext cx="1045080" cy="4680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1C34BE53-F51B-EC0E-1CC2-F71472F61AD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77753" y="5189550"/>
                <a:ext cx="11527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82A0E048-39A0-3AA8-D3E5-E14190682CD5}"/>
                  </a:ext>
                </a:extLst>
              </p14:cNvPr>
              <p14:cNvContentPartPr/>
              <p14:nvPr/>
            </p14:nvContentPartPr>
            <p14:xfrm>
              <a:off x="4681713" y="5699310"/>
              <a:ext cx="5760" cy="3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82A0E048-39A0-3AA8-D3E5-E14190682CD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27713" y="5591310"/>
                <a:ext cx="1134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7BF8CC6D-1EFC-7F1E-6D38-C83C8A4A85B3}"/>
                  </a:ext>
                </a:extLst>
              </p14:cNvPr>
              <p14:cNvContentPartPr/>
              <p14:nvPr/>
            </p14:nvContentPartPr>
            <p14:xfrm>
              <a:off x="1636113" y="5707950"/>
              <a:ext cx="3042720" cy="1872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7BF8CC6D-1EFC-7F1E-6D38-C83C8A4A85B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82113" y="5600310"/>
                <a:ext cx="315036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27951EB0-4381-17F6-7C83-5B1F5FFE776B}"/>
                  </a:ext>
                </a:extLst>
              </p14:cNvPr>
              <p14:cNvContentPartPr/>
              <p14:nvPr/>
            </p14:nvContentPartPr>
            <p14:xfrm>
              <a:off x="7208193" y="4793550"/>
              <a:ext cx="576360" cy="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27951EB0-4381-17F6-7C83-5B1F5FFE776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154553" y="4685910"/>
                <a:ext cx="684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5A9596A-3890-25FF-AF51-A4092AC2C227}"/>
                  </a:ext>
                </a:extLst>
              </p14:cNvPr>
              <p14:cNvContentPartPr/>
              <p14:nvPr/>
            </p14:nvContentPartPr>
            <p14:xfrm>
              <a:off x="6338433" y="4988310"/>
              <a:ext cx="1434240" cy="1944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5A9596A-3890-25FF-AF51-A4092AC2C22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284433" y="4880670"/>
                <a:ext cx="15418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02F3D5A-AEBF-EB86-F5A1-4049831BACFE}"/>
                  </a:ext>
                </a:extLst>
              </p14:cNvPr>
              <p14:cNvContentPartPr/>
              <p14:nvPr/>
            </p14:nvContentPartPr>
            <p14:xfrm>
              <a:off x="6347073" y="5157510"/>
              <a:ext cx="1463400" cy="446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02F3D5A-AEBF-EB86-F5A1-4049831BACF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293433" y="5049510"/>
                <a:ext cx="1571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6CBB4FF9-1AA5-229D-ECFF-91F1162FBD43}"/>
                  </a:ext>
                </a:extLst>
              </p14:cNvPr>
              <p14:cNvContentPartPr/>
              <p14:nvPr/>
            </p14:nvContentPartPr>
            <p14:xfrm>
              <a:off x="6347073" y="5370270"/>
              <a:ext cx="1449720" cy="1512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6CBB4FF9-1AA5-229D-ECFF-91F1162FBD4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93433" y="5262630"/>
                <a:ext cx="155736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F64CDF43-F245-0B83-32E1-330F75A7E4A5}"/>
                  </a:ext>
                </a:extLst>
              </p14:cNvPr>
              <p14:cNvContentPartPr/>
              <p14:nvPr/>
            </p14:nvContentPartPr>
            <p14:xfrm>
              <a:off x="6356073" y="5600670"/>
              <a:ext cx="1464480" cy="1008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F64CDF43-F245-0B83-32E1-330F75A7E4A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02073" y="5492670"/>
                <a:ext cx="157212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16D1004-5F0A-2F07-E636-C0B149016122}"/>
                  </a:ext>
                </a:extLst>
              </p14:cNvPr>
              <p14:cNvContentPartPr/>
              <p14:nvPr/>
            </p14:nvContentPartPr>
            <p14:xfrm>
              <a:off x="6329433" y="5752590"/>
              <a:ext cx="984600" cy="36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16D1004-5F0A-2F07-E636-C0B14901612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75793" y="5644590"/>
                <a:ext cx="109224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392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84F2BC9-C64E-F12B-4DCD-9EF98AC90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59" y="1280098"/>
            <a:ext cx="8869013" cy="53919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0FB9ABBB-4707-98E2-6B17-3FD239D9FA72}"/>
              </a:ext>
            </a:extLst>
          </p:cNvPr>
          <p:cNvSpPr/>
          <p:nvPr/>
        </p:nvSpPr>
        <p:spPr>
          <a:xfrm>
            <a:off x="6507093" y="1841596"/>
            <a:ext cx="4490253" cy="1589103"/>
          </a:xfrm>
          <a:prstGeom prst="wedgeEllipseCallout">
            <a:avLst>
              <a:gd name="adj1" fmla="val -55045"/>
              <a:gd name="adj2" fmla="val 41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추가 데이터를 복사 붙여넣기</a:t>
            </a:r>
            <a:r>
              <a:rPr lang="en-US" altLang="ko-K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096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4570412-1BCD-2CD2-358E-A6FD23C09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800" y="1609731"/>
            <a:ext cx="7668695" cy="454405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0FB9ABBB-4707-98E2-6B17-3FD239D9FA72}"/>
              </a:ext>
            </a:extLst>
          </p:cNvPr>
          <p:cNvSpPr/>
          <p:nvPr/>
        </p:nvSpPr>
        <p:spPr>
          <a:xfrm>
            <a:off x="4571761" y="3881760"/>
            <a:ext cx="4490253" cy="1589103"/>
          </a:xfrm>
          <a:prstGeom prst="wedgeEllipseCallout">
            <a:avLst>
              <a:gd name="adj1" fmla="val -54452"/>
              <a:gd name="adj2" fmla="val 585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파일 </a:t>
            </a:r>
            <a:r>
              <a:rPr lang="ko-KR" altLang="en-US" dirty="0" err="1"/>
              <a:t>시그니처가</a:t>
            </a:r>
            <a:r>
              <a:rPr lang="ko-KR" altLang="en-US" dirty="0"/>
              <a:t> 없으니</a:t>
            </a:r>
            <a:endParaRPr lang="en-US" altLang="ko-KR" dirty="0"/>
          </a:p>
          <a:p>
            <a:pPr algn="ctr"/>
            <a:r>
              <a:rPr lang="en-US" altLang="ko-KR" dirty="0"/>
              <a:t>.txt </a:t>
            </a:r>
            <a:r>
              <a:rPr lang="ko-KR" altLang="en-US" dirty="0"/>
              <a:t>확장자로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8478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69713E9-D201-F549-0B4B-99524472D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62" y="1890760"/>
            <a:ext cx="6973273" cy="39820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0FB9ABBB-4707-98E2-6B17-3FD239D9FA72}"/>
              </a:ext>
            </a:extLst>
          </p:cNvPr>
          <p:cNvSpPr/>
          <p:nvPr/>
        </p:nvSpPr>
        <p:spPr>
          <a:xfrm>
            <a:off x="5917645" y="1387135"/>
            <a:ext cx="4490253" cy="1589103"/>
          </a:xfrm>
          <a:prstGeom prst="wedgeEllipseCallout">
            <a:avLst>
              <a:gd name="adj1" fmla="val -65524"/>
              <a:gd name="adj2" fmla="val 28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테러 모의 문장과</a:t>
            </a:r>
            <a:endParaRPr lang="en-US" altLang="ko-KR" dirty="0"/>
          </a:p>
          <a:p>
            <a:pPr algn="ctr"/>
            <a:r>
              <a:rPr lang="ko-KR" altLang="en-US" dirty="0"/>
              <a:t>알 수 없는</a:t>
            </a:r>
            <a:r>
              <a:rPr lang="en-US" altLang="ko-KR" dirty="0"/>
              <a:t> password: R</a:t>
            </a:r>
            <a:r>
              <a:rPr lang="ko-KR" altLang="en-US" dirty="0"/>
              <a:t>을 </a:t>
            </a:r>
            <a:endParaRPr lang="en-US" altLang="ko-KR" dirty="0"/>
          </a:p>
          <a:p>
            <a:pPr algn="ctr"/>
            <a:r>
              <a:rPr lang="ko-KR" altLang="en-US" dirty="0"/>
              <a:t>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9672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A792142-DE46-B169-4EFC-EE46A2EF8EF5}"/>
              </a:ext>
            </a:extLst>
          </p:cNvPr>
          <p:cNvSpPr/>
          <p:nvPr/>
        </p:nvSpPr>
        <p:spPr>
          <a:xfrm>
            <a:off x="230819" y="4322802"/>
            <a:ext cx="11813042" cy="2016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같은 방법으로 의심 사이트에서 </a:t>
            </a:r>
            <a:r>
              <a:rPr lang="en-US" altLang="ko-KR" dirty="0"/>
              <a:t>[DESC] </a:t>
            </a:r>
            <a:r>
              <a:rPr lang="ko-KR" altLang="en-US" dirty="0"/>
              <a:t>문구를 사용한 게시물의 사진 </a:t>
            </a:r>
            <a:r>
              <a:rPr lang="en-US" altLang="ko-KR" dirty="0"/>
              <a:t>5</a:t>
            </a:r>
            <a:r>
              <a:rPr lang="ko-KR" altLang="en-US" dirty="0"/>
              <a:t>개에서 </a:t>
            </a:r>
            <a:endParaRPr lang="en-US" altLang="ko-KR" dirty="0"/>
          </a:p>
          <a:p>
            <a:pPr algn="ctr"/>
            <a:r>
              <a:rPr lang="ko-KR" altLang="en-US" dirty="0"/>
              <a:t>테러 모의 문장을 발견하였다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292472C-1372-01B9-DAA9-7B8D6EF3E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1497038"/>
            <a:ext cx="12192000" cy="26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19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406F055-F4ED-F2AA-8B2C-D818438A3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333" y="1142082"/>
            <a:ext cx="6501330" cy="5848559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0" y="5326603"/>
            <a:ext cx="9670656" cy="1012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또한 </a:t>
            </a:r>
            <a:r>
              <a:rPr lang="en-US" altLang="ko-KR" dirty="0"/>
              <a:t>[DESC] </a:t>
            </a:r>
            <a:r>
              <a:rPr lang="ko-KR" altLang="en-US" dirty="0"/>
              <a:t>문구를 사용한 게시물 중 가장 마지막에 작성된 게시물의 사진에서</a:t>
            </a:r>
            <a:endParaRPr lang="en-US" altLang="ko-KR" dirty="0"/>
          </a:p>
          <a:p>
            <a:pPr algn="ctr"/>
            <a:r>
              <a:rPr lang="ko-KR" altLang="en-US" dirty="0"/>
              <a:t>지령</a:t>
            </a:r>
            <a:r>
              <a:rPr lang="en-US" altLang="ko-KR" dirty="0"/>
              <a:t>.zip</a:t>
            </a:r>
            <a:r>
              <a:rPr lang="ko-KR" altLang="en-US" dirty="0"/>
              <a:t>를 추출하였다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7021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0" y="5326603"/>
            <a:ext cx="9670656" cy="1012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지령</a:t>
            </a:r>
            <a:r>
              <a:rPr lang="en-US" altLang="ko-KR" dirty="0"/>
              <a:t>.zip’ </a:t>
            </a:r>
            <a:r>
              <a:rPr lang="ko-KR" altLang="en-US" dirty="0"/>
              <a:t>파일의 압축해제 후 지령</a:t>
            </a:r>
            <a:r>
              <a:rPr lang="en-US" altLang="ko-KR" dirty="0"/>
              <a:t>.txt</a:t>
            </a:r>
            <a:r>
              <a:rPr lang="ko-KR" altLang="en-US" dirty="0"/>
              <a:t>를 열어보니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지령</a:t>
            </a:r>
            <a:r>
              <a:rPr lang="en-US" altLang="ko-KR" dirty="0"/>
              <a:t>.txt’</a:t>
            </a:r>
            <a:r>
              <a:rPr lang="ko-KR" altLang="en-US" dirty="0"/>
              <a:t>에는 테러의 시간과 웹사이트 주소가 작성돼 있었다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B74C56A-540F-75CC-62D6-D37BFFAF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6" y="1267148"/>
            <a:ext cx="7049484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7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3F3C95B-9598-3953-9B2E-08CA4F4CA175}"/>
              </a:ext>
            </a:extLst>
          </p:cNvPr>
          <p:cNvSpPr/>
          <p:nvPr/>
        </p:nvSpPr>
        <p:spPr>
          <a:xfrm>
            <a:off x="1972320" y="1809945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본래 </a:t>
            </a:r>
            <a:r>
              <a:rPr lang="en-US" altLang="ko-KR" dirty="0"/>
              <a:t>Forensic</a:t>
            </a:r>
            <a:r>
              <a:rPr lang="ko-KR" altLang="en-US" dirty="0"/>
              <a:t>은 </a:t>
            </a:r>
            <a:r>
              <a:rPr lang="en-US" altLang="ko-KR" dirty="0"/>
              <a:t>‘</a:t>
            </a:r>
            <a:r>
              <a:rPr lang="ko-KR" altLang="en-US" dirty="0"/>
              <a:t>법의학적인</a:t>
            </a:r>
            <a:r>
              <a:rPr lang="en-US" altLang="ko-KR" dirty="0"/>
              <a:t>’, ‘</a:t>
            </a:r>
            <a:r>
              <a:rPr lang="ko-KR" altLang="en-US" dirty="0"/>
              <a:t>재판에 관한</a:t>
            </a:r>
            <a:r>
              <a:rPr lang="en-US" altLang="ko-KR" dirty="0"/>
              <a:t>‘ </a:t>
            </a:r>
            <a:r>
              <a:rPr lang="ko-KR" altLang="en-US" dirty="0"/>
              <a:t>이라는 뜻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35813" y="116681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포렌식 소개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22A8223-C65C-04B3-885E-38FC9EF7087B}"/>
              </a:ext>
            </a:extLst>
          </p:cNvPr>
          <p:cNvSpPr/>
          <p:nvPr/>
        </p:nvSpPr>
        <p:spPr>
          <a:xfrm>
            <a:off x="1972319" y="3159501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국내에서는 </a:t>
            </a:r>
            <a:r>
              <a:rPr lang="en-US" altLang="ko-KR" dirty="0"/>
              <a:t>‘</a:t>
            </a:r>
            <a:r>
              <a:rPr lang="ko-KR" altLang="en-US" dirty="0"/>
              <a:t>범죄과학</a:t>
            </a:r>
            <a:r>
              <a:rPr lang="en-US" altLang="ko-KR" dirty="0"/>
              <a:t>‘ </a:t>
            </a:r>
            <a:r>
              <a:rPr lang="ko-KR" altLang="en-US" dirty="0"/>
              <a:t>또는 </a:t>
            </a:r>
            <a:r>
              <a:rPr lang="en-US" altLang="ko-KR" dirty="0"/>
              <a:t>‘</a:t>
            </a:r>
            <a:r>
              <a:rPr lang="ko-KR" altLang="en-US" dirty="0"/>
              <a:t>과학수사</a:t>
            </a:r>
            <a:r>
              <a:rPr lang="en-US" altLang="ko-KR" dirty="0"/>
              <a:t>‘ </a:t>
            </a:r>
            <a:r>
              <a:rPr lang="ko-KR" altLang="en-US" dirty="0"/>
              <a:t>라고 불린다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06EB24-12CF-408F-04F7-DB9F47B035EF}"/>
              </a:ext>
            </a:extLst>
          </p:cNvPr>
          <p:cNvSpPr/>
          <p:nvPr/>
        </p:nvSpPr>
        <p:spPr>
          <a:xfrm>
            <a:off x="1972322" y="4522575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범죄를 </a:t>
            </a:r>
            <a:r>
              <a:rPr lang="ko-KR" altLang="en-US" dirty="0" err="1"/>
              <a:t>밝혀내기</a:t>
            </a:r>
            <a:r>
              <a:rPr lang="ko-KR" altLang="en-US" dirty="0"/>
              <a:t> 위한 모든 과학적 수단과 방법을 의미한다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904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0" y="5326603"/>
            <a:ext cx="9670656" cy="10120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xxixx.n-e.kr </a:t>
            </a:r>
            <a:r>
              <a:rPr lang="ko-KR" altLang="en-US" dirty="0"/>
              <a:t>사이트에 접속하니</a:t>
            </a:r>
            <a:endParaRPr lang="en-US" altLang="ko-KR" dirty="0"/>
          </a:p>
          <a:p>
            <a:pPr algn="ctr"/>
            <a:r>
              <a:rPr lang="ko-KR" altLang="en-US" dirty="0"/>
              <a:t>로그인 창이 나왔다</a:t>
            </a:r>
            <a:r>
              <a:rPr lang="en-US" altLang="ko-KR" dirty="0"/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30482E5-2676-4256-C810-0E0CC9B5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38" y="1428661"/>
            <a:ext cx="5306791" cy="36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50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C76CB1-654D-CDD7-3BA8-7EE16C7F8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361" y="1122746"/>
            <a:ext cx="6705274" cy="516986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0" y="5127134"/>
            <a:ext cx="9670656" cy="12162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지령</a:t>
            </a:r>
            <a:r>
              <a:rPr lang="en-US" altLang="ko-KR" dirty="0"/>
              <a:t>.zip’ </a:t>
            </a:r>
            <a:r>
              <a:rPr lang="ko-KR" altLang="en-US" dirty="0"/>
              <a:t>파일을 압축해제 후 기밀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ko-KR" altLang="en-US" dirty="0"/>
              <a:t>를 열어보니 </a:t>
            </a:r>
            <a:endParaRPr lang="en-US" altLang="ko-KR" dirty="0"/>
          </a:p>
          <a:p>
            <a:pPr algn="ctr"/>
            <a:r>
              <a:rPr lang="en-US" altLang="ko-KR" dirty="0"/>
              <a:t>‘ </a:t>
            </a:r>
            <a:r>
              <a:rPr lang="ko-KR" altLang="en-US" dirty="0"/>
              <a:t>이 파일 형식은 지원되지 않는 것 같습니다</a:t>
            </a:r>
            <a:r>
              <a:rPr lang="en-US" altLang="ko-KR" dirty="0"/>
              <a:t>. ‘ </a:t>
            </a:r>
            <a:r>
              <a:rPr lang="ko-KR" altLang="en-US" dirty="0"/>
              <a:t>라는 문구를 발견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184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AC027A9-37F4-84C3-CD13-36B6F0D82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003" y="1252207"/>
            <a:ext cx="7769410" cy="468178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0" y="5107784"/>
            <a:ext cx="9670656" cy="12162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Hxd</a:t>
            </a:r>
            <a:r>
              <a:rPr lang="ko-KR" altLang="en-US" dirty="0"/>
              <a:t>에 </a:t>
            </a:r>
            <a:r>
              <a:rPr lang="en-US" altLang="ko-KR" dirty="0"/>
              <a:t>‘</a:t>
            </a:r>
            <a:r>
              <a:rPr lang="ko-KR" altLang="en-US" dirty="0"/>
              <a:t>기밀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en-US" altLang="ko-KR" dirty="0"/>
              <a:t>’</a:t>
            </a:r>
            <a:r>
              <a:rPr lang="ko-KR" altLang="en-US" dirty="0"/>
              <a:t>를 올리니</a:t>
            </a:r>
            <a:endParaRPr lang="en-US" altLang="ko-KR" dirty="0"/>
          </a:p>
          <a:p>
            <a:pPr algn="ctr"/>
            <a:r>
              <a:rPr lang="ko-KR" altLang="en-US" dirty="0"/>
              <a:t>헤더 </a:t>
            </a:r>
            <a:r>
              <a:rPr lang="ko-KR" altLang="en-US" dirty="0" err="1"/>
              <a:t>시그니처가</a:t>
            </a:r>
            <a:r>
              <a:rPr lang="ko-KR" altLang="en-US" dirty="0"/>
              <a:t> </a:t>
            </a:r>
            <a:r>
              <a:rPr lang="en-US" altLang="ko-KR" dirty="0"/>
              <a:t>50 4B 03 04</a:t>
            </a:r>
            <a:r>
              <a:rPr lang="ko-KR" altLang="en-US" dirty="0"/>
              <a:t>로 </a:t>
            </a:r>
            <a:r>
              <a:rPr lang="en-US" altLang="ko-KR" dirty="0"/>
              <a:t>ZIP </a:t>
            </a:r>
            <a:r>
              <a:rPr lang="ko-KR" altLang="en-US" dirty="0"/>
              <a:t>파일의 </a:t>
            </a:r>
            <a:r>
              <a:rPr lang="ko-KR" altLang="en-US" dirty="0" err="1"/>
              <a:t>시그니처로</a:t>
            </a:r>
            <a:r>
              <a:rPr lang="ko-KR" altLang="en-US" dirty="0"/>
              <a:t> 작성돼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7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8DE9808-0A9C-AD15-B0DA-5B3D0900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38" y="1142082"/>
            <a:ext cx="6319353" cy="563066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0" y="5107784"/>
            <a:ext cx="9670656" cy="12162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기밀</a:t>
            </a:r>
            <a:r>
              <a:rPr lang="en-US" altLang="ko-KR" dirty="0"/>
              <a:t>.</a:t>
            </a:r>
            <a:r>
              <a:rPr lang="en-US" altLang="ko-KR" dirty="0" err="1"/>
              <a:t>png</a:t>
            </a:r>
            <a:r>
              <a:rPr lang="en-US" altLang="ko-KR" dirty="0"/>
              <a:t>’ </a:t>
            </a:r>
            <a:r>
              <a:rPr lang="ko-KR" altLang="en-US" dirty="0"/>
              <a:t>파일의 확장자를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기밀</a:t>
            </a:r>
            <a:r>
              <a:rPr lang="en-US" altLang="ko-KR" dirty="0"/>
              <a:t>.zip’ </a:t>
            </a:r>
            <a:r>
              <a:rPr lang="ko-KR" altLang="en-US" dirty="0"/>
              <a:t>으로 변경하여 열어보니 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기밀</a:t>
            </a:r>
            <a:r>
              <a:rPr lang="en-US" altLang="ko-KR" dirty="0"/>
              <a:t>’</a:t>
            </a:r>
            <a:r>
              <a:rPr lang="ko-KR" altLang="en-US" dirty="0"/>
              <a:t> 폴더를 발견하였다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6273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30545F0-A1AC-BF0F-23B2-728079CE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105" y="1314155"/>
            <a:ext cx="7925906" cy="42296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26344E1-79C3-730D-8CBE-E7D6784B96FC}"/>
              </a:ext>
            </a:extLst>
          </p:cNvPr>
          <p:cNvSpPr/>
          <p:nvPr/>
        </p:nvSpPr>
        <p:spPr>
          <a:xfrm>
            <a:off x="1260672" y="4958763"/>
            <a:ext cx="9670656" cy="1896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압축해제를 시도했지만</a:t>
            </a:r>
            <a:r>
              <a:rPr lang="en-US" altLang="ko-KR" dirty="0"/>
              <a:t>, </a:t>
            </a:r>
            <a:r>
              <a:rPr lang="ko-KR" altLang="en-US" dirty="0"/>
              <a:t>암호가 걸려있었다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앞에서 찾아냈던 테러 모의 문구와</a:t>
            </a:r>
            <a:endParaRPr lang="en-US" altLang="ko-KR" dirty="0"/>
          </a:p>
          <a:p>
            <a:pPr algn="ctr"/>
            <a:r>
              <a:rPr lang="en-US" altLang="ko-KR" dirty="0"/>
              <a:t>Password</a:t>
            </a:r>
            <a:r>
              <a:rPr lang="ko-KR" altLang="en-US" dirty="0"/>
              <a:t>가 적힌 </a:t>
            </a:r>
            <a:r>
              <a:rPr lang="en-US" altLang="ko-KR" dirty="0"/>
              <a:t>txt</a:t>
            </a:r>
            <a:r>
              <a:rPr lang="ko-KR" altLang="en-US" dirty="0"/>
              <a:t>파일을 의심게시물 작성시간에 맞춰</a:t>
            </a:r>
            <a:endParaRPr lang="en-US" altLang="ko-KR" dirty="0"/>
          </a:p>
          <a:p>
            <a:pPr algn="ctr"/>
            <a:r>
              <a:rPr lang="ko-KR" altLang="en-US" dirty="0"/>
              <a:t>테러 단체의 이름인 </a:t>
            </a:r>
            <a:r>
              <a:rPr lang="en-US" altLang="ko-KR" dirty="0"/>
              <a:t>‘DESC’ </a:t>
            </a:r>
            <a:r>
              <a:rPr lang="ko-KR" altLang="en-US" dirty="0"/>
              <a:t>즉 내림차순으로 정렬하였다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096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FB7D06D5-D1F0-6D25-B0B8-BF81E9AD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5" y="1205195"/>
            <a:ext cx="8364117" cy="13908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9" name="말풍선: 타원형 8">
            <a:extLst>
              <a:ext uri="{FF2B5EF4-FFF2-40B4-BE49-F238E27FC236}">
                <a16:creationId xmlns:a16="http://schemas.microsoft.com/office/drawing/2014/main" id="{1253A165-1444-9FE5-C7AB-E9E4A8766B05}"/>
              </a:ext>
            </a:extLst>
          </p:cNvPr>
          <p:cNvSpPr/>
          <p:nvPr/>
        </p:nvSpPr>
        <p:spPr>
          <a:xfrm>
            <a:off x="4812675" y="2659137"/>
            <a:ext cx="2875320" cy="1329431"/>
          </a:xfrm>
          <a:prstGeom prst="wedgeEllipseCallout">
            <a:avLst>
              <a:gd name="adj1" fmla="val -14234"/>
              <a:gd name="adj2" fmla="val -69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빨리 작성된 </a:t>
            </a:r>
            <a:endParaRPr lang="en-US" altLang="ko-KR" dirty="0"/>
          </a:p>
          <a:p>
            <a:pPr algn="ctr"/>
            <a:r>
              <a:rPr lang="ko-KR" altLang="en-US" dirty="0"/>
              <a:t>게시물의 작성일</a:t>
            </a:r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27FD9304-D098-E2BA-C4AB-D2FED3E8BA1C}"/>
              </a:ext>
            </a:extLst>
          </p:cNvPr>
          <p:cNvSpPr/>
          <p:nvPr/>
        </p:nvSpPr>
        <p:spPr>
          <a:xfrm>
            <a:off x="133311" y="2725749"/>
            <a:ext cx="2875320" cy="1329431"/>
          </a:xfrm>
          <a:prstGeom prst="wedgeEllipseCallout">
            <a:avLst>
              <a:gd name="adj1" fmla="val -14234"/>
              <a:gd name="adj2" fmla="val -697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마지막 작성된 </a:t>
            </a:r>
            <a:endParaRPr lang="en-US" altLang="ko-KR" dirty="0"/>
          </a:p>
          <a:p>
            <a:pPr algn="ctr"/>
            <a:r>
              <a:rPr lang="ko-KR" altLang="en-US" dirty="0"/>
              <a:t> 작성된 게시물의</a:t>
            </a:r>
            <a:endParaRPr lang="en-US" altLang="ko-KR" dirty="0"/>
          </a:p>
          <a:p>
            <a:pPr algn="ctr"/>
            <a:r>
              <a:rPr lang="ko-KR" altLang="en-US" dirty="0"/>
              <a:t>작성일</a:t>
            </a:r>
            <a:endParaRPr lang="en-US" altLang="ko-KR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FBC9EB7-4B0A-FBE7-61FB-C5A8AD27A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650" y="3629766"/>
            <a:ext cx="1219370" cy="2667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0BFF862-E538-A994-E965-0C8A09277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865" y="3855127"/>
            <a:ext cx="1162212" cy="200053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D1BA17-4A2A-DAB1-BD32-CD4728E30190}"/>
              </a:ext>
            </a:extLst>
          </p:cNvPr>
          <p:cNvSpPr/>
          <p:nvPr/>
        </p:nvSpPr>
        <p:spPr>
          <a:xfrm>
            <a:off x="1357907" y="4930230"/>
            <a:ext cx="8966823" cy="1571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내림차순</a:t>
            </a:r>
            <a:r>
              <a:rPr lang="en-US" altLang="ko-KR" dirty="0"/>
              <a:t>(DESC)</a:t>
            </a:r>
            <a:r>
              <a:rPr lang="ko-KR" altLang="en-US" dirty="0"/>
              <a:t>에 따라 </a:t>
            </a:r>
            <a:endParaRPr lang="en-US" altLang="ko-KR" dirty="0"/>
          </a:p>
          <a:p>
            <a:pPr algn="ctr"/>
            <a:r>
              <a:rPr lang="ko-KR" altLang="en-US" dirty="0"/>
              <a:t>가장 마지막에 작성된 게시물의 </a:t>
            </a:r>
            <a:r>
              <a:rPr lang="en-US" altLang="ko-KR" dirty="0"/>
              <a:t>txt</a:t>
            </a:r>
            <a:r>
              <a:rPr lang="ko-KR" altLang="en-US" dirty="0"/>
              <a:t>파일을 첫번째로 두고</a:t>
            </a:r>
            <a:endParaRPr lang="en-US" altLang="ko-KR" dirty="0"/>
          </a:p>
          <a:p>
            <a:pPr algn="ctr"/>
            <a:r>
              <a:rPr lang="ko-KR" altLang="en-US" dirty="0"/>
              <a:t>그 후 작성시간에 따라 </a:t>
            </a:r>
            <a:r>
              <a:rPr lang="ko-KR" altLang="en-US" dirty="0" err="1"/>
              <a:t>내림차순하여</a:t>
            </a:r>
            <a:r>
              <a:rPr lang="ko-KR" altLang="en-US" dirty="0"/>
              <a:t> 정렬하여</a:t>
            </a:r>
            <a:endParaRPr lang="en-US" altLang="ko-KR" dirty="0"/>
          </a:p>
          <a:p>
            <a:pPr algn="ctr"/>
            <a:r>
              <a:rPr lang="en-US" altLang="ko-KR" dirty="0"/>
              <a:t>‘LOWER’ </a:t>
            </a:r>
            <a:r>
              <a:rPr lang="ko-KR" altLang="en-US" dirty="0"/>
              <a:t>라는 문구를 찾아냈다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3919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C6FE015-25A5-5BEB-11F1-19E30273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70" y="2645552"/>
            <a:ext cx="8348168" cy="35118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D1BA17-4A2A-DAB1-BD32-CD4728E30190}"/>
              </a:ext>
            </a:extLst>
          </p:cNvPr>
          <p:cNvSpPr/>
          <p:nvPr/>
        </p:nvSpPr>
        <p:spPr>
          <a:xfrm>
            <a:off x="1357907" y="4930230"/>
            <a:ext cx="8966823" cy="1571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‘</a:t>
            </a:r>
            <a:r>
              <a:rPr lang="ko-KR" altLang="en-US" dirty="0"/>
              <a:t>기밀</a:t>
            </a:r>
            <a:r>
              <a:rPr lang="en-US" altLang="ko-KR" dirty="0"/>
              <a:t>.zip’</a:t>
            </a:r>
            <a:r>
              <a:rPr lang="ko-KR" altLang="en-US" dirty="0"/>
              <a:t>의 암호로 </a:t>
            </a:r>
            <a:r>
              <a:rPr lang="en-US" altLang="ko-KR" dirty="0"/>
              <a:t>‘LOWER’</a:t>
            </a:r>
            <a:r>
              <a:rPr lang="ko-KR" altLang="en-US" dirty="0"/>
              <a:t>를 입력하여 압축을 해제하니</a:t>
            </a:r>
            <a:endParaRPr lang="en-US" altLang="ko-KR" dirty="0"/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기밀</a:t>
            </a:r>
            <a:r>
              <a:rPr lang="en-US" altLang="ko-KR" dirty="0"/>
              <a:t>’ </a:t>
            </a:r>
            <a:r>
              <a:rPr lang="ko-KR" altLang="en-US" dirty="0"/>
              <a:t>폴더 안에서 </a:t>
            </a:r>
            <a:r>
              <a:rPr lang="en-US" altLang="ko-KR" dirty="0"/>
              <a:t>‘</a:t>
            </a:r>
            <a:r>
              <a:rPr lang="ko-KR" altLang="en-US" dirty="0"/>
              <a:t>계정</a:t>
            </a:r>
            <a:r>
              <a:rPr lang="en-US" altLang="ko-KR" dirty="0"/>
              <a:t>.txt’ </a:t>
            </a:r>
            <a:r>
              <a:rPr lang="ko-KR" altLang="en-US" dirty="0"/>
              <a:t>와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.txt’</a:t>
            </a:r>
            <a:r>
              <a:rPr lang="ko-KR" altLang="en-US" dirty="0"/>
              <a:t>를 발견하였다</a:t>
            </a:r>
            <a:r>
              <a:rPr lang="en-US" altLang="ko-KR" dirty="0"/>
              <a:t>.</a:t>
            </a:r>
          </a:p>
          <a:p>
            <a:pPr algn="ctr"/>
            <a:r>
              <a:rPr lang="en-US" altLang="ko-KR" dirty="0"/>
              <a:t>‘</a:t>
            </a:r>
            <a:r>
              <a:rPr lang="ko-KR" altLang="en-US" dirty="0"/>
              <a:t>계정</a:t>
            </a:r>
            <a:r>
              <a:rPr lang="en-US" altLang="ko-KR" dirty="0"/>
              <a:t>.txt‘</a:t>
            </a:r>
            <a:r>
              <a:rPr lang="ko-KR" altLang="en-US" dirty="0"/>
              <a:t>에 존재하는 </a:t>
            </a:r>
            <a:r>
              <a:rPr lang="en-US" altLang="ko-KR" dirty="0"/>
              <a:t>ID,PW</a:t>
            </a:r>
            <a:r>
              <a:rPr lang="ko-KR" altLang="en-US" dirty="0"/>
              <a:t>를 </a:t>
            </a:r>
            <a:r>
              <a:rPr lang="en-US" altLang="ko-KR" dirty="0"/>
              <a:t>xxixx.n-e.kr </a:t>
            </a:r>
            <a:r>
              <a:rPr lang="ko-KR" altLang="en-US" dirty="0"/>
              <a:t>사이트의 로그인 창에</a:t>
            </a:r>
            <a:endParaRPr lang="en-US" altLang="ko-KR" dirty="0"/>
          </a:p>
          <a:p>
            <a:pPr algn="ctr"/>
            <a:r>
              <a:rPr lang="ko-KR" altLang="en-US" dirty="0"/>
              <a:t>입력 후 로그인하였다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A545987-6911-350C-E455-8D3A757C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02" y="1550041"/>
            <a:ext cx="7211431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9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442D1B-2F24-10B3-7A9F-8758F8F50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38" y="821184"/>
            <a:ext cx="8515317" cy="521563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AD1BA17-4A2A-DAB1-BD32-CD4728E30190}"/>
              </a:ext>
            </a:extLst>
          </p:cNvPr>
          <p:cNvSpPr/>
          <p:nvPr/>
        </p:nvSpPr>
        <p:spPr>
          <a:xfrm>
            <a:off x="1612586" y="4970699"/>
            <a:ext cx="8966823" cy="1571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로그인에 성공하니</a:t>
            </a:r>
            <a:endParaRPr lang="en-US" altLang="ko-KR" dirty="0"/>
          </a:p>
          <a:p>
            <a:pPr algn="ctr"/>
            <a:r>
              <a:rPr lang="ko-KR" altLang="en-US" dirty="0"/>
              <a:t>테러 명령 코드를 입력할 수 있는 사이트가 나타났다</a:t>
            </a:r>
            <a:r>
              <a:rPr lang="en-US" altLang="ko-KR" dirty="0"/>
              <a:t>.</a:t>
            </a:r>
          </a:p>
          <a:p>
            <a:pPr algn="ctr"/>
            <a:r>
              <a:rPr lang="ko-KR" altLang="en-US" dirty="0"/>
              <a:t>코드 입력창에 </a:t>
            </a:r>
            <a:r>
              <a:rPr lang="en-US" altLang="ko-KR" dirty="0"/>
              <a:t>‘</a:t>
            </a:r>
            <a:r>
              <a:rPr lang="ko-KR" altLang="en-US" dirty="0"/>
              <a:t>코드</a:t>
            </a:r>
            <a:r>
              <a:rPr lang="en-US" altLang="ko-KR" dirty="0"/>
              <a:t>.txt’</a:t>
            </a:r>
            <a:r>
              <a:rPr lang="ko-KR" altLang="en-US" dirty="0"/>
              <a:t>에서 발견한 </a:t>
            </a:r>
            <a:r>
              <a:rPr lang="en-US" altLang="ko-KR" dirty="0"/>
              <a:t>‘</a:t>
            </a:r>
            <a:r>
              <a:rPr lang="en-US" altLang="ko-KR" dirty="0" err="1"/>
              <a:t>stopbomb</a:t>
            </a:r>
            <a:r>
              <a:rPr lang="en-US" altLang="ko-KR" dirty="0"/>
              <a:t>’ </a:t>
            </a:r>
            <a:r>
              <a:rPr lang="ko-KR" altLang="en-US" dirty="0"/>
              <a:t>코드를 입력하여</a:t>
            </a:r>
            <a:endParaRPr lang="en-US" altLang="ko-KR" dirty="0"/>
          </a:p>
          <a:p>
            <a:pPr algn="ctr"/>
            <a:r>
              <a:rPr lang="ko-KR" altLang="en-US" dirty="0"/>
              <a:t>테러를 중단시켰다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11643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97D5156-E763-ED95-1B3D-83D252AE7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540" y="1420079"/>
            <a:ext cx="7630590" cy="416300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53569" y="225051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실습 풀이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5F8C0D-8C4A-4942-977F-0EA991A0C8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FEFB14-5EAB-418E-BEB0-6E7D314AD966}"/>
              </a:ext>
            </a:extLst>
          </p:cNvPr>
          <p:cNvSpPr txBox="1"/>
          <p:nvPr/>
        </p:nvSpPr>
        <p:spPr>
          <a:xfrm>
            <a:off x="4937124" y="3097252"/>
            <a:ext cx="2284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62490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35813" y="116681"/>
            <a:ext cx="38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디지털 포렌식이란</a:t>
            </a:r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06EB24-12CF-408F-04F7-DB9F47B035EF}"/>
              </a:ext>
            </a:extLst>
          </p:cNvPr>
          <p:cNvSpPr/>
          <p:nvPr/>
        </p:nvSpPr>
        <p:spPr>
          <a:xfrm>
            <a:off x="1723743" y="1635079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전자 증거물 등을 사법기관에 제출하기 위해</a:t>
            </a:r>
            <a:endParaRPr lang="en-US" altLang="ko-KR" dirty="0"/>
          </a:p>
          <a:p>
            <a:pPr algn="ctr"/>
            <a:r>
              <a:rPr lang="ko-KR" altLang="en-US" dirty="0"/>
              <a:t>데이터를 수집</a:t>
            </a:r>
            <a:r>
              <a:rPr lang="en-US" altLang="ko-KR" dirty="0"/>
              <a:t>, </a:t>
            </a:r>
            <a:r>
              <a:rPr lang="ko-KR" altLang="en-US" dirty="0"/>
              <a:t>분석</a:t>
            </a:r>
            <a:r>
              <a:rPr lang="en-US" altLang="ko-KR" dirty="0"/>
              <a:t>, </a:t>
            </a:r>
            <a:r>
              <a:rPr lang="ko-KR" altLang="en-US" dirty="0"/>
              <a:t>보고서를 작성하는 일련의 작업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E235DE-613A-D02B-46AA-82A2B3274627}"/>
              </a:ext>
            </a:extLst>
          </p:cNvPr>
          <p:cNvSpPr/>
          <p:nvPr/>
        </p:nvSpPr>
        <p:spPr>
          <a:xfrm>
            <a:off x="1723743" y="2989213"/>
            <a:ext cx="8247355" cy="3056488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r>
              <a:rPr lang="ko-KR" altLang="en-US" sz="2500" dirty="0"/>
              <a:t>디지털 포렌식 종류</a:t>
            </a:r>
            <a:endParaRPr lang="en-US" altLang="ko-KR" sz="2500" dirty="0"/>
          </a:p>
          <a:p>
            <a:pPr algn="ctr"/>
            <a:r>
              <a:rPr lang="ko-KR" altLang="en-US" sz="2500" dirty="0"/>
              <a:t> </a:t>
            </a:r>
            <a:endParaRPr lang="en-US" altLang="ko-KR" sz="2500" dirty="0"/>
          </a:p>
          <a:p>
            <a:pPr algn="ctr"/>
            <a:r>
              <a:rPr lang="ko-KR" altLang="en-US" dirty="0"/>
              <a:t>컴퓨터</a:t>
            </a:r>
            <a:r>
              <a:rPr lang="en-US" altLang="ko-KR" dirty="0"/>
              <a:t>: USB </a:t>
            </a:r>
            <a:r>
              <a:rPr lang="ko-KR" altLang="en-US" dirty="0"/>
              <a:t>드라이브</a:t>
            </a:r>
            <a:r>
              <a:rPr lang="en-US" altLang="ko-KR" dirty="0"/>
              <a:t>, SD</a:t>
            </a:r>
            <a:r>
              <a:rPr lang="ko-KR" altLang="en-US" dirty="0"/>
              <a:t>드라이브 등을 복원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모바일 장치</a:t>
            </a:r>
            <a:r>
              <a:rPr lang="en-US" altLang="ko-KR" dirty="0"/>
              <a:t>: </a:t>
            </a:r>
            <a:r>
              <a:rPr lang="ko-KR" altLang="en-US" dirty="0"/>
              <a:t>내장된 </a:t>
            </a:r>
            <a:r>
              <a:rPr lang="en-US" altLang="ko-KR" dirty="0"/>
              <a:t>GPS </a:t>
            </a:r>
            <a:r>
              <a:rPr lang="ko-KR" altLang="en-US" dirty="0"/>
              <a:t>위치추적</a:t>
            </a:r>
            <a:r>
              <a:rPr lang="en-US" altLang="ko-KR" dirty="0"/>
              <a:t>, </a:t>
            </a:r>
            <a:r>
              <a:rPr lang="ko-KR" altLang="en-US" dirty="0"/>
              <a:t>사이트 로그인 범위 추적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네트워크</a:t>
            </a:r>
            <a:r>
              <a:rPr lang="en-US" altLang="ko-KR" dirty="0"/>
              <a:t>: </a:t>
            </a:r>
            <a:r>
              <a:rPr lang="ko-KR" altLang="en-US" dirty="0"/>
              <a:t>정보수집</a:t>
            </a:r>
            <a:r>
              <a:rPr lang="en-US" altLang="ko-KR" dirty="0"/>
              <a:t>, </a:t>
            </a:r>
            <a:r>
              <a:rPr lang="ko-KR" altLang="en-US" dirty="0"/>
              <a:t> 로컬 및 각종 인터넷 네트워크 모니터링 및 분석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데이터 분석</a:t>
            </a:r>
            <a:r>
              <a:rPr lang="en-US" altLang="ko-KR" dirty="0"/>
              <a:t>: </a:t>
            </a:r>
            <a:r>
              <a:rPr lang="ko-KR" altLang="en-US" dirty="0"/>
              <a:t>금융범죄 사기 행위 패턴을 발견해 분석 구조화된 데이터 조사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858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35813" y="116681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디지털 포렌식 예시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E98DE83-7096-3A9A-5561-6830931FA3CC}"/>
              </a:ext>
            </a:extLst>
          </p:cNvPr>
          <p:cNvSpPr/>
          <p:nvPr/>
        </p:nvSpPr>
        <p:spPr>
          <a:xfrm>
            <a:off x="1972315" y="3090339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2019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버닝썬</a:t>
            </a:r>
            <a:r>
              <a:rPr lang="ko-KR" altLang="en-US" dirty="0"/>
              <a:t> 게이트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75A748-3435-359E-4353-211CA76F3C68}"/>
              </a:ext>
            </a:extLst>
          </p:cNvPr>
          <p:cNvSpPr/>
          <p:nvPr/>
        </p:nvSpPr>
        <p:spPr>
          <a:xfrm>
            <a:off x="1972319" y="1619075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2018</a:t>
            </a:r>
            <a:r>
              <a:rPr lang="ko-KR" altLang="en-US" dirty="0"/>
              <a:t>년</a:t>
            </a:r>
            <a:r>
              <a:rPr lang="en-US" altLang="ko-KR" dirty="0"/>
              <a:t>,  </a:t>
            </a:r>
            <a:r>
              <a:rPr lang="ko-KR" altLang="en-US" dirty="0"/>
              <a:t>숙명여자고등학교 시험지 유출 사건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F559CA6-73F0-709D-E2BB-0EDB53D56925}"/>
              </a:ext>
            </a:extLst>
          </p:cNvPr>
          <p:cNvSpPr/>
          <p:nvPr/>
        </p:nvSpPr>
        <p:spPr>
          <a:xfrm>
            <a:off x="1972315" y="4561603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2020</a:t>
            </a:r>
            <a:r>
              <a:rPr lang="ko-KR" altLang="en-US" dirty="0"/>
              <a:t>년</a:t>
            </a:r>
            <a:r>
              <a:rPr lang="en-US" altLang="ko-KR" dirty="0"/>
              <a:t>, n</a:t>
            </a:r>
            <a:r>
              <a:rPr lang="ko-KR" altLang="en-US" dirty="0" err="1"/>
              <a:t>번방</a:t>
            </a:r>
            <a:r>
              <a:rPr lang="ko-KR" altLang="en-US" dirty="0"/>
              <a:t> </a:t>
            </a:r>
            <a:r>
              <a:rPr lang="ko-KR" altLang="en-US" dirty="0" err="1"/>
              <a:t>성착취물</a:t>
            </a:r>
            <a:r>
              <a:rPr lang="ko-KR" altLang="en-US" dirty="0"/>
              <a:t> 제작 및 유포 사건</a:t>
            </a:r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75ECE4D4-F474-28FE-2BB2-C1137299D960}"/>
              </a:ext>
            </a:extLst>
          </p:cNvPr>
          <p:cNvSpPr/>
          <p:nvPr/>
        </p:nvSpPr>
        <p:spPr>
          <a:xfrm>
            <a:off x="86886" y="3531788"/>
            <a:ext cx="7173156" cy="3053916"/>
          </a:xfrm>
          <a:prstGeom prst="wedgeEllipseCallout">
            <a:avLst>
              <a:gd name="adj1" fmla="val 8251"/>
              <a:gd name="adj2" fmla="val -87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시험지 유출에 대한 심증은 있지만</a:t>
            </a:r>
            <a:r>
              <a:rPr lang="en-US" altLang="ko-KR" dirty="0"/>
              <a:t>, </a:t>
            </a:r>
          </a:p>
          <a:p>
            <a:pPr algn="ctr"/>
            <a:r>
              <a:rPr lang="ko-KR" altLang="en-US" dirty="0"/>
              <a:t>물증이 없는 상태</a:t>
            </a:r>
            <a:endParaRPr lang="en-US" altLang="ko-KR" dirty="0"/>
          </a:p>
          <a:p>
            <a:pPr algn="ctr"/>
            <a:r>
              <a:rPr lang="ko-KR" altLang="en-US" dirty="0"/>
              <a:t>휴대폰</a:t>
            </a:r>
            <a:r>
              <a:rPr lang="en-US" altLang="ko-KR" dirty="0"/>
              <a:t>,</a:t>
            </a:r>
            <a:r>
              <a:rPr lang="ko-KR" altLang="en-US" dirty="0"/>
              <a:t>노트북을 압수하여 디지털 포렌식을 통해</a:t>
            </a:r>
            <a:endParaRPr lang="en-US" altLang="ko-KR" dirty="0"/>
          </a:p>
          <a:p>
            <a:pPr algn="ctr"/>
            <a:r>
              <a:rPr lang="ko-KR" altLang="en-US" dirty="0"/>
              <a:t>삭제된 파일과 대화 내역을 복구하여</a:t>
            </a:r>
            <a:endParaRPr lang="en-US" altLang="ko-KR" dirty="0"/>
          </a:p>
          <a:p>
            <a:pPr algn="ctr"/>
            <a:r>
              <a:rPr lang="ko-KR" altLang="en-US" dirty="0"/>
              <a:t>유의미한 물증을 확보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0" name="말풍선: 타원형 9">
            <a:extLst>
              <a:ext uri="{FF2B5EF4-FFF2-40B4-BE49-F238E27FC236}">
                <a16:creationId xmlns:a16="http://schemas.microsoft.com/office/drawing/2014/main" id="{7AECAC84-9908-D8C3-2394-5384F1EE7C94}"/>
              </a:ext>
            </a:extLst>
          </p:cNvPr>
          <p:cNvSpPr/>
          <p:nvPr/>
        </p:nvSpPr>
        <p:spPr>
          <a:xfrm>
            <a:off x="4852884" y="4188946"/>
            <a:ext cx="7173156" cy="3053916"/>
          </a:xfrm>
          <a:prstGeom prst="wedgeEllipseCallout">
            <a:avLst>
              <a:gd name="adj1" fmla="val -23680"/>
              <a:gd name="adj2" fmla="val -627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수사 초기 모든 혐의를 부인했지만</a:t>
            </a:r>
            <a:r>
              <a:rPr lang="en-US" altLang="ko-KR" dirty="0"/>
              <a:t>,</a:t>
            </a:r>
          </a:p>
          <a:p>
            <a:pPr algn="ctr"/>
            <a:r>
              <a:rPr lang="ko-KR" altLang="en-US" dirty="0"/>
              <a:t>이들의 휴대폰을 압수하여 디지털 포렌식 통해</a:t>
            </a:r>
            <a:endParaRPr lang="en-US" altLang="ko-KR" dirty="0"/>
          </a:p>
          <a:p>
            <a:pPr algn="ctr"/>
            <a:r>
              <a:rPr lang="ko-KR" altLang="en-US" b="0" i="0" dirty="0" err="1">
                <a:solidFill>
                  <a:schemeClr val="bg1"/>
                </a:solidFill>
                <a:effectLst/>
                <a:latin typeface="se-nanumgothic"/>
              </a:rPr>
              <a:t>성접대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원정도박 의혹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경찰 유착 의혹과 </a:t>
            </a:r>
            <a:endParaRPr lang="en-US" altLang="ko-KR" b="0" i="0" dirty="0">
              <a:solidFill>
                <a:schemeClr val="bg1"/>
              </a:solidFill>
              <a:effectLst/>
              <a:latin typeface="se-nanumgothic"/>
            </a:endParaRPr>
          </a:p>
          <a:p>
            <a:pPr algn="ctr"/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 불법 촬영</a:t>
            </a:r>
            <a:r>
              <a:rPr lang="en-US" altLang="ko-KR" b="0" i="0" dirty="0">
                <a:solidFill>
                  <a:schemeClr val="bg1"/>
                </a:solidFill>
                <a:effectLst/>
                <a:latin typeface="se-nanumgothic"/>
              </a:rPr>
              <a:t>,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se-nanumgothic"/>
              </a:rPr>
              <a:t>경찰 유착 증거 확보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1" name="말풍선: 타원형 10">
            <a:extLst>
              <a:ext uri="{FF2B5EF4-FFF2-40B4-BE49-F238E27FC236}">
                <a16:creationId xmlns:a16="http://schemas.microsoft.com/office/drawing/2014/main" id="{6F1A20AA-417E-39B2-2BDA-48AD0A3C91B7}"/>
              </a:ext>
            </a:extLst>
          </p:cNvPr>
          <p:cNvSpPr/>
          <p:nvPr/>
        </p:nvSpPr>
        <p:spPr>
          <a:xfrm>
            <a:off x="4207152" y="1186405"/>
            <a:ext cx="7173156" cy="3053916"/>
          </a:xfrm>
          <a:prstGeom prst="wedgeEllipseCallout">
            <a:avLst>
              <a:gd name="adj1" fmla="val -27764"/>
              <a:gd name="adj2" fmla="val 71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</a:rPr>
              <a:t>텔레그램의</a:t>
            </a:r>
            <a:r>
              <a:rPr lang="ko-KR" altLang="en-US" dirty="0">
                <a:solidFill>
                  <a:schemeClr val="bg1"/>
                </a:solidFill>
              </a:rPr>
              <a:t> 비밀 메시지 기능을 이용하여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절대 증거가 남지 않는다는 점을 악용하여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범죄를 저질러 수사에 어려움이 생김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디지털 포렌식으로 범인들을 특정 및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 운영자와 이용자 검거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7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0" grpId="1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35813" y="116681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디지털 포렌식 취업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675A748-3435-359E-4353-211CA76F3C68}"/>
              </a:ext>
            </a:extLst>
          </p:cNvPr>
          <p:cNvSpPr/>
          <p:nvPr/>
        </p:nvSpPr>
        <p:spPr>
          <a:xfrm>
            <a:off x="1972319" y="1619075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사이버 수사대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9A1383F-D2B7-F265-E7AB-6E017F96FC85}"/>
              </a:ext>
            </a:extLst>
          </p:cNvPr>
          <p:cNvSpPr/>
          <p:nvPr/>
        </p:nvSpPr>
        <p:spPr>
          <a:xfrm>
            <a:off x="1972318" y="2931857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침해사고 </a:t>
            </a:r>
            <a:r>
              <a:rPr lang="ko-KR" altLang="en-US" dirty="0" err="1"/>
              <a:t>대응팀</a:t>
            </a:r>
            <a:r>
              <a:rPr lang="en-US" altLang="ko-KR" dirty="0"/>
              <a:t>(CERT)</a:t>
            </a:r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B611DE7-FAA2-23AD-1AEA-64C13EE226F2}"/>
              </a:ext>
            </a:extLst>
          </p:cNvPr>
          <p:cNvSpPr/>
          <p:nvPr/>
        </p:nvSpPr>
        <p:spPr>
          <a:xfrm>
            <a:off x="1972317" y="4282363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사설 포렌식 업체</a:t>
            </a:r>
          </a:p>
        </p:txBody>
      </p:sp>
    </p:spTree>
    <p:extLst>
      <p:ext uri="{BB962C8B-B14F-4D97-AF65-F5344CB8AC3E}">
        <p14:creationId xmlns:p14="http://schemas.microsoft.com/office/powerpoint/2010/main" val="285880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1D38B16-140D-43D2-97DF-A3A63699995D}"/>
              </a:ext>
            </a:extLst>
          </p:cNvPr>
          <p:cNvSpPr/>
          <p:nvPr/>
        </p:nvSpPr>
        <p:spPr>
          <a:xfrm>
            <a:off x="-1" y="2539"/>
            <a:ext cx="12191999" cy="1139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B62E7D8-2355-44BA-A245-B5774C0B2832}"/>
              </a:ext>
            </a:extLst>
          </p:cNvPr>
          <p:cNvCxnSpPr>
            <a:cxnSpLocks/>
          </p:cNvCxnSpPr>
          <p:nvPr/>
        </p:nvCxnSpPr>
        <p:spPr>
          <a:xfrm>
            <a:off x="0" y="1142096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D596F80-1369-418D-B79C-C48A2C2E6E06}"/>
              </a:ext>
            </a:extLst>
          </p:cNvPr>
          <p:cNvSpPr txBox="1"/>
          <p:nvPr/>
        </p:nvSpPr>
        <p:spPr>
          <a:xfrm>
            <a:off x="1035813" y="116681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  <a:latin typeface="+mn-ea"/>
              </a:rPr>
              <a:t>디지털 포렌식 미래</a:t>
            </a:r>
            <a:endParaRPr lang="en-US" altLang="ko-KR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3141B7-5F35-43CF-8319-4DAC989EB771}"/>
              </a:ext>
            </a:extLst>
          </p:cNvPr>
          <p:cNvSpPr txBox="1"/>
          <p:nvPr/>
        </p:nvSpPr>
        <p:spPr>
          <a:xfrm>
            <a:off x="66174" y="140555"/>
            <a:ext cx="833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Part 1, 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B611DE7-FAA2-23AD-1AEA-64C13EE226F2}"/>
              </a:ext>
            </a:extLst>
          </p:cNvPr>
          <p:cNvSpPr/>
          <p:nvPr/>
        </p:nvSpPr>
        <p:spPr>
          <a:xfrm>
            <a:off x="1850397" y="1913631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인공지능이 디지털 포렌식을 대체하긴 힘들 것으로 예상된다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3CEECF3-EF5A-530E-4DC5-182588309F32}"/>
              </a:ext>
            </a:extLst>
          </p:cNvPr>
          <p:cNvSpPr/>
          <p:nvPr/>
        </p:nvSpPr>
        <p:spPr>
          <a:xfrm>
            <a:off x="1850397" y="3352550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클라우드와 </a:t>
            </a:r>
            <a:r>
              <a:rPr lang="en-US" altLang="ko-KR" dirty="0"/>
              <a:t>IOT(</a:t>
            </a:r>
            <a:r>
              <a:rPr lang="ko-KR" altLang="en-US" dirty="0"/>
              <a:t>사물인터넷</a:t>
            </a:r>
            <a:r>
              <a:rPr lang="en-US" altLang="ko-KR" dirty="0"/>
              <a:t>)</a:t>
            </a:r>
            <a:r>
              <a:rPr lang="ko-KR" altLang="en-US" dirty="0"/>
              <a:t>의 기술이 증가하면서</a:t>
            </a:r>
            <a:endParaRPr lang="en-US" altLang="ko-KR" dirty="0"/>
          </a:p>
          <a:p>
            <a:pPr algn="ctr"/>
            <a:r>
              <a:rPr lang="ko-KR" altLang="en-US" dirty="0"/>
              <a:t>디지털 포렌식의 범위가 넓어진다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2EFF456-7CD6-A4D1-65C4-B30FB67AE425}"/>
              </a:ext>
            </a:extLst>
          </p:cNvPr>
          <p:cNvSpPr/>
          <p:nvPr/>
        </p:nvSpPr>
        <p:spPr>
          <a:xfrm>
            <a:off x="1850397" y="4791469"/>
            <a:ext cx="8247355" cy="9942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아직 디지털 포렌식 시장이 크지 않고 기술을 가진 사람이 많지 않기에</a:t>
            </a:r>
            <a:endParaRPr lang="en-US" altLang="ko-KR" dirty="0"/>
          </a:p>
          <a:p>
            <a:pPr algn="ctr"/>
            <a:r>
              <a:rPr lang="ko-KR" altLang="en-US" dirty="0"/>
              <a:t>전망이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370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E3328-7827-40DC-A98E-27099393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2CB756C-AFE0-4A41-9345-C56D5B3BB162}"/>
              </a:ext>
            </a:extLst>
          </p:cNvPr>
          <p:cNvSpPr/>
          <p:nvPr/>
        </p:nvSpPr>
        <p:spPr>
          <a:xfrm>
            <a:off x="995680" y="995680"/>
            <a:ext cx="2880000" cy="28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B9625-5326-4AE0-B1B7-423C7954E7BE}"/>
              </a:ext>
            </a:extLst>
          </p:cNvPr>
          <p:cNvSpPr txBox="1"/>
          <p:nvPr/>
        </p:nvSpPr>
        <p:spPr>
          <a:xfrm>
            <a:off x="1696720" y="2844800"/>
            <a:ext cx="21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Part 2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0D87E-0FC7-42DD-B63A-8F1C55EDC600}"/>
              </a:ext>
            </a:extLst>
          </p:cNvPr>
          <p:cNvSpPr txBox="1"/>
          <p:nvPr/>
        </p:nvSpPr>
        <p:spPr>
          <a:xfrm>
            <a:off x="5580472" y="3105834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300" dirty="0">
                <a:solidFill>
                  <a:schemeClr val="bg2">
                    <a:lumMod val="10000"/>
                  </a:schemeClr>
                </a:solidFill>
              </a:rPr>
              <a:t>실습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A86507-4D04-4762-9E20-1AA37506A84C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</a:rPr>
              <a:t> </a:t>
            </a:r>
            <a:r>
              <a:rPr lang="en-US" altLang="ko-KR" sz="900" dirty="0">
                <a:solidFill>
                  <a:schemeClr val="tx1"/>
                </a:solidFill>
              </a:rPr>
              <a:t>PowerPoint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338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2010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576C"/>
      </a:accent1>
      <a:accent2>
        <a:srgbClr val="FDBB63"/>
      </a:accent2>
      <a:accent3>
        <a:srgbClr val="2E849F"/>
      </a:accent3>
      <a:accent4>
        <a:srgbClr val="F5DDBD"/>
      </a:accent4>
      <a:accent5>
        <a:srgbClr val="D9D7D6"/>
      </a:accent5>
      <a:accent6>
        <a:srgbClr val="6C6B71"/>
      </a:accent6>
      <a:hlink>
        <a:srgbClr val="3F3F3F"/>
      </a:hlink>
      <a:folHlink>
        <a:srgbClr val="3F3F3F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1337</Words>
  <Application>Microsoft Office PowerPoint</Application>
  <PresentationFormat>와이드스크린</PresentationFormat>
  <Paragraphs>278</Paragraphs>
  <Slides>49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5" baseType="lpstr">
      <vt:lpstr>se-nanumgothic</vt:lpstr>
      <vt:lpstr>나눔스퀘어 Light</vt:lpstr>
      <vt:lpstr>맑은 고딕</vt:lpstr>
      <vt:lpstr>Arial</vt:lpstr>
      <vt:lpstr>Arial Nova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문 창욱</cp:lastModifiedBy>
  <cp:revision>20</cp:revision>
  <dcterms:created xsi:type="dcterms:W3CDTF">2020-10-04T10:36:58Z</dcterms:created>
  <dcterms:modified xsi:type="dcterms:W3CDTF">2022-07-10T15:23:38Z</dcterms:modified>
</cp:coreProperties>
</file>